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charts/chart1.xml" ContentType="application/vnd.openxmlformats-officedocument.drawingml.chart+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351" r:id="rId5"/>
    <p:sldId id="383" r:id="rId6"/>
    <p:sldId id="361" r:id="rId7"/>
    <p:sldId id="405" r:id="rId8"/>
    <p:sldId id="386" r:id="rId9"/>
    <p:sldId id="346" r:id="rId10"/>
    <p:sldId id="344" r:id="rId11"/>
    <p:sldId id="360" r:id="rId12"/>
    <p:sldId id="352" r:id="rId13"/>
    <p:sldId id="355" r:id="rId14"/>
    <p:sldId id="364" r:id="rId15"/>
    <p:sldId id="407" r:id="rId16"/>
    <p:sldId id="396" r:id="rId17"/>
    <p:sldId id="379" r:id="rId18"/>
    <p:sldId id="349" r:id="rId19"/>
    <p:sldId id="385" r:id="rId20"/>
    <p:sldId id="356" r:id="rId21"/>
    <p:sldId id="404" r:id="rId22"/>
    <p:sldId id="370" r:id="rId23"/>
    <p:sldId id="371" r:id="rId24"/>
    <p:sldId id="398" r:id="rId25"/>
    <p:sldId id="377" r:id="rId26"/>
    <p:sldId id="406" r:id="rId27"/>
    <p:sldId id="368" r:id="rId28"/>
    <p:sldId id="347" r:id="rId29"/>
    <p:sldId id="350" r:id="rId30"/>
    <p:sldId id="399" r:id="rId31"/>
    <p:sldId id="394" r:id="rId32"/>
    <p:sldId id="388" r:id="rId33"/>
    <p:sldId id="390" r:id="rId34"/>
    <p:sldId id="391" r:id="rId35"/>
    <p:sldId id="393" r:id="rId36"/>
    <p:sldId id="401" r:id="rId37"/>
    <p:sldId id="403" r:id="rId38"/>
    <p:sldId id="402" r:id="rId39"/>
    <p:sldId id="378" r:id="rId40"/>
    <p:sldId id="380"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nichols" initials="w" lastIdx="8" clrIdx="0"/>
  <p:cmAuthor id="1" name="DAVID LIVERMORE" initials="DL" lastIdx="1" clrIdx="1"/>
  <p:cmAuthor id="2" name="Reviewer" initials="R" lastIdx="38" clrIdx="2"/>
  <p:cmAuthor id="3" name="David Livermore (MED - Staff)" initials="DL(-S" lastIdx="1" clrIdx="3">
    <p:extLst>
      <p:ext uri="{19B8F6BF-5375-455C-9EA6-DF929625EA0E}">
        <p15:presenceInfo xmlns:p15="http://schemas.microsoft.com/office/powerpoint/2012/main" userId="S-1-5-21-1202660629-790525478-1417001333-208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E1A"/>
    <a:srgbClr val="FFFFC4"/>
    <a:srgbClr val="CF2DFF"/>
    <a:srgbClr val="FFBD1A"/>
    <a:srgbClr val="24FF4C"/>
    <a:srgbClr val="FFFCF3"/>
    <a:srgbClr val="EC79FF"/>
    <a:srgbClr val="FFD024"/>
    <a:srgbClr val="BE0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37"/>
  </p:normalViewPr>
  <p:slideViewPr>
    <p:cSldViewPr>
      <p:cViewPr varScale="1">
        <p:scale>
          <a:sx n="88" d="100"/>
          <a:sy n="88" d="100"/>
        </p:scale>
        <p:origin x="102" y="3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0472108707931"/>
          <c:y val="2.7777777777777801E-2"/>
          <c:w val="0.88135469616930795"/>
          <c:h val="0.80343255388530999"/>
        </c:manualLayout>
      </c:layout>
      <c:barChart>
        <c:barDir val="col"/>
        <c:grouping val="clustered"/>
        <c:varyColors val="0"/>
        <c:ser>
          <c:idx val="1"/>
          <c:order val="0"/>
          <c:tx>
            <c:strRef>
              <c:f>Sheet1!$A$3</c:f>
              <c:strCache>
                <c:ptCount val="1"/>
                <c:pt idx="0">
                  <c:v>3 gen ceph</c:v>
                </c:pt>
              </c:strCache>
            </c:strRef>
          </c:tx>
          <c:spPr>
            <a:solidFill>
              <a:schemeClr val="bg1">
                <a:lumMod val="20000"/>
                <a:lumOff val="80000"/>
              </a:schemeClr>
            </a:solidFill>
          </c:spPr>
          <c:invertIfNegative val="0"/>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Sheet1!$B$3:$AA$3</c:f>
              <c:numCache>
                <c:formatCode>General</c:formatCode>
                <c:ptCount val="26"/>
                <c:pt idx="0">
                  <c:v>0.8</c:v>
                </c:pt>
                <c:pt idx="1">
                  <c:v>0.6</c:v>
                </c:pt>
                <c:pt idx="2">
                  <c:v>1</c:v>
                </c:pt>
                <c:pt idx="3">
                  <c:v>0.7</c:v>
                </c:pt>
                <c:pt idx="4">
                  <c:v>1.1000000000000001</c:v>
                </c:pt>
                <c:pt idx="5">
                  <c:v>1.1000000000000001</c:v>
                </c:pt>
                <c:pt idx="6">
                  <c:v>0.9</c:v>
                </c:pt>
                <c:pt idx="7">
                  <c:v>1</c:v>
                </c:pt>
                <c:pt idx="8">
                  <c:v>1.1000000000000001</c:v>
                </c:pt>
                <c:pt idx="9">
                  <c:v>1.1000000000000001</c:v>
                </c:pt>
                <c:pt idx="10">
                  <c:v>1.9</c:v>
                </c:pt>
                <c:pt idx="11">
                  <c:v>1.5</c:v>
                </c:pt>
                <c:pt idx="12">
                  <c:v>2.6</c:v>
                </c:pt>
                <c:pt idx="13">
                  <c:v>3.8</c:v>
                </c:pt>
                <c:pt idx="14">
                  <c:v>6.3</c:v>
                </c:pt>
                <c:pt idx="15">
                  <c:v>9</c:v>
                </c:pt>
                <c:pt idx="16">
                  <c:v>11.6</c:v>
                </c:pt>
                <c:pt idx="17">
                  <c:v>12</c:v>
                </c:pt>
                <c:pt idx="18">
                  <c:v>10.7</c:v>
                </c:pt>
                <c:pt idx="19">
                  <c:v>10.4</c:v>
                </c:pt>
                <c:pt idx="20">
                  <c:v>9.7000000000000011</c:v>
                </c:pt>
                <c:pt idx="21">
                  <c:v>10.1</c:v>
                </c:pt>
                <c:pt idx="22">
                  <c:v>10.199999999999999</c:v>
                </c:pt>
                <c:pt idx="23">
                  <c:v>10.1</c:v>
                </c:pt>
                <c:pt idx="24">
                  <c:v>11.8</c:v>
                </c:pt>
                <c:pt idx="25">
                  <c:v>12.2</c:v>
                </c:pt>
              </c:numCache>
            </c:numRef>
          </c:val>
          <c:extLst>
            <c:ext xmlns:c16="http://schemas.microsoft.com/office/drawing/2014/chart" uri="{C3380CC4-5D6E-409C-BE32-E72D297353CC}">
              <c16:uniqueId val="{00000000-64F9-427E-BCB6-08601D47B68B}"/>
            </c:ext>
          </c:extLst>
        </c:ser>
        <c:dLbls>
          <c:showLegendKey val="0"/>
          <c:showVal val="0"/>
          <c:showCatName val="0"/>
          <c:showSerName val="0"/>
          <c:showPercent val="0"/>
          <c:showBubbleSize val="0"/>
        </c:dLbls>
        <c:gapWidth val="150"/>
        <c:axId val="402690840"/>
        <c:axId val="311885896"/>
      </c:barChart>
      <c:catAx>
        <c:axId val="402690840"/>
        <c:scaling>
          <c:orientation val="minMax"/>
        </c:scaling>
        <c:delete val="0"/>
        <c:axPos val="b"/>
        <c:title>
          <c:tx>
            <c:rich>
              <a:bodyPr/>
              <a:lstStyle/>
              <a:p>
                <a:pPr>
                  <a:defRPr/>
                </a:pPr>
                <a:r>
                  <a:rPr lang="en-US"/>
                  <a:t>Year</a:t>
                </a:r>
              </a:p>
            </c:rich>
          </c:tx>
          <c:overlay val="0"/>
        </c:title>
        <c:numFmt formatCode="General" sourceLinked="0"/>
        <c:majorTickMark val="out"/>
        <c:minorTickMark val="none"/>
        <c:tickLblPos val="nextTo"/>
        <c:crossAx val="311885896"/>
        <c:crosses val="autoZero"/>
        <c:auto val="1"/>
        <c:lblAlgn val="ctr"/>
        <c:lblOffset val="100"/>
        <c:noMultiLvlLbl val="0"/>
      </c:catAx>
      <c:valAx>
        <c:axId val="311885896"/>
        <c:scaling>
          <c:orientation val="minMax"/>
        </c:scaling>
        <c:delete val="0"/>
        <c:axPos val="l"/>
        <c:majorGridlines/>
        <c:title>
          <c:tx>
            <c:rich>
              <a:bodyPr/>
              <a:lstStyle/>
              <a:p>
                <a:pPr>
                  <a:defRPr/>
                </a:pPr>
                <a:r>
                  <a:rPr lang="en-US"/>
                  <a:t>% Resistance</a:t>
                </a:r>
              </a:p>
            </c:rich>
          </c:tx>
          <c:overlay val="0"/>
        </c:title>
        <c:numFmt formatCode="General" sourceLinked="1"/>
        <c:majorTickMark val="out"/>
        <c:minorTickMark val="none"/>
        <c:tickLblPos val="nextTo"/>
        <c:crossAx val="402690840"/>
        <c:crosses val="autoZero"/>
        <c:crossBetween val="between"/>
      </c:valAx>
      <c:spPr>
        <a:solidFill>
          <a:schemeClr val="bg1">
            <a:lumMod val="50000"/>
          </a:schemeClr>
        </a:solidFill>
      </c:spPr>
    </c:plotArea>
    <c:plotVisOnly val="1"/>
    <c:dispBlanksAs val="gap"/>
    <c:showDLblsOverMax val="0"/>
  </c:chart>
  <c:txPr>
    <a:bodyPr/>
    <a:lstStyle/>
    <a:p>
      <a:pPr>
        <a:defRPr sz="1600">
          <a:solidFill>
            <a:schemeClr val="tx2"/>
          </a:solidFill>
        </a:defRPr>
      </a:pPr>
      <a:endParaRPr lang="nl-NL"/>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19-08-12T17:21:19.935"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7DEECF6-2F64-4399-A408-C8865C71B46F}" type="datetimeFigureOut">
              <a:rPr lang="en-GB" smtClean="0"/>
              <a:t>20/12/2019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FC6ECA7-F0CF-413A-98B0-0CAB030319A6}" type="slidenum">
              <a:rPr lang="en-GB" smtClean="0"/>
              <a:t>‹#›</a:t>
            </a:fld>
            <a:endParaRPr lang="en-GB"/>
          </a:p>
        </p:txBody>
      </p:sp>
    </p:spTree>
    <p:extLst>
      <p:ext uri="{BB962C8B-B14F-4D97-AF65-F5344CB8AC3E}">
        <p14:creationId xmlns:p14="http://schemas.microsoft.com/office/powerpoint/2010/main" val="2964055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5CF99D-0F9F-4399-B627-9DD4A44D2A0F}" type="datetimeFigureOut">
              <a:rPr lang="en-GB" smtClean="0"/>
              <a:pPr/>
              <a:t>20/12/2019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20DCCC-AE2F-471D-9849-A70B2B6DC317}" type="slidenum">
              <a:rPr lang="en-GB" smtClean="0"/>
              <a:pPr/>
              <a:t>‹#›</a:t>
            </a:fld>
            <a:endParaRPr lang="en-GB"/>
          </a:p>
        </p:txBody>
      </p:sp>
    </p:spTree>
    <p:extLst>
      <p:ext uri="{BB962C8B-B14F-4D97-AF65-F5344CB8AC3E}">
        <p14:creationId xmlns:p14="http://schemas.microsoft.com/office/powerpoint/2010/main" val="136094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8F848-59D5-4715-B7E2-EAD5B1AF21B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314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altLang="en-US" b="1">
                <a:latin typeface="Arial" panose="020B0604020202020204" pitchFamily="34" charset="0"/>
                <a:cs typeface="Arial" panose="020B0604020202020204" pitchFamily="34" charset="0"/>
              </a:rPr>
              <a:t>Figure 2 </a:t>
            </a:r>
            <a:r>
              <a:rPr lang="en-US" altLang="en-US">
                <a:latin typeface="Arial" panose="020B0604020202020204" pitchFamily="34" charset="0"/>
                <a:cs typeface="Arial" panose="020B0604020202020204" pitchFamily="34" charset="0"/>
              </a:rPr>
              <a:t>Use of vancomycin in the United States, France, Italy, Germany, the United Kingdom, and The Netherlands. Reprinted from Kirst et al. [28] with permission from the American Society for Microbiology.
</a:t>
            </a:r>
          </a:p>
        </p:txBody>
      </p:sp>
      <p:sp>
        <p:nvSpPr>
          <p:cNvPr id="17412"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1607470-0CD5-4E20-A1ED-726199DCE1DC}" type="slidenum">
              <a:rPr lang="en-US" altLang="en-US" sz="1200"/>
              <a:pPr algn="r" eaLnBrk="1" hangingPunct="1"/>
              <a:t>34</a:t>
            </a:fld>
            <a:endParaRPr lang="en-US" altLang="en-US" sz="1200"/>
          </a:p>
        </p:txBody>
      </p:sp>
    </p:spTree>
    <p:extLst>
      <p:ext uri="{BB962C8B-B14F-4D97-AF65-F5344CB8AC3E}">
        <p14:creationId xmlns:p14="http://schemas.microsoft.com/office/powerpoint/2010/main" val="512380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7016750" y="466725"/>
            <a:ext cx="1493838" cy="889000"/>
          </a:xfrm>
          <a:prstGeom prst="rect">
            <a:avLst/>
          </a:prstGeom>
          <a:noFill/>
          <a:ln w="9525">
            <a:noFill/>
            <a:miter lim="800000"/>
            <a:headEnd/>
            <a:tailEnd/>
          </a:ln>
        </p:spPr>
      </p:pic>
      <p:sp>
        <p:nvSpPr>
          <p:cNvPr id="3074" name="Rectangle 2"/>
          <p:cNvSpPr>
            <a:spLocks noGrp="1" noChangeArrowheads="1"/>
          </p:cNvSpPr>
          <p:nvPr>
            <p:ph type="ctrTitle"/>
          </p:nvPr>
        </p:nvSpPr>
        <p:spPr>
          <a:xfrm>
            <a:off x="539750" y="1978025"/>
            <a:ext cx="7989888" cy="1079500"/>
          </a:xfrm>
        </p:spPr>
        <p:txBody>
          <a:bodyPr/>
          <a:lstStyle>
            <a:lvl1pPr>
              <a:defRPr sz="3200"/>
            </a:lvl1pPr>
          </a:lstStyle>
          <a:p>
            <a:r>
              <a:rPr lang="en-US"/>
              <a:t>Click to edit Master title style</a:t>
            </a:r>
          </a:p>
        </p:txBody>
      </p:sp>
      <p:sp>
        <p:nvSpPr>
          <p:cNvPr id="3075" name="Rectangle 3"/>
          <p:cNvSpPr>
            <a:spLocks noGrp="1" noChangeArrowheads="1"/>
          </p:cNvSpPr>
          <p:nvPr>
            <p:ph type="subTitle" idx="1"/>
          </p:nvPr>
        </p:nvSpPr>
        <p:spPr>
          <a:xfrm>
            <a:off x="539750" y="3130550"/>
            <a:ext cx="7989888" cy="1800225"/>
          </a:xfrm>
        </p:spPr>
        <p:txBody>
          <a:bodyPr/>
          <a:lstStyle>
            <a:lvl1pPr>
              <a:lnSpc>
                <a:spcPct val="70000"/>
              </a:lnSpc>
              <a:defRPr sz="3200">
                <a:solidFill>
                  <a:srgbClr val="ACA095"/>
                </a:solidFill>
              </a:defRPr>
            </a:lvl1pPr>
          </a:lstStyle>
          <a:p>
            <a:r>
              <a:rPr lang="en-US"/>
              <a:t>Click to edit Master subtitle style</a:t>
            </a:r>
          </a:p>
        </p:txBody>
      </p:sp>
      <p:sp>
        <p:nvSpPr>
          <p:cNvPr id="6" name="Rectangle 4"/>
          <p:cNvSpPr>
            <a:spLocks noGrp="1" noChangeArrowheads="1"/>
          </p:cNvSpPr>
          <p:nvPr>
            <p:ph type="dt" sz="half" idx="10"/>
          </p:nvPr>
        </p:nvSpPr>
        <p:spPr>
          <a:xfrm>
            <a:off x="539750" y="1042988"/>
            <a:ext cx="3598863" cy="360362"/>
          </a:xfrm>
        </p:spPr>
        <p:txBody>
          <a:bodyPr/>
          <a:lstStyle>
            <a:lvl1pPr>
              <a:defRPr sz="2400">
                <a:solidFill>
                  <a:srgbClr val="ACA095"/>
                </a:solidFill>
              </a:defRPr>
            </a:lvl1pPr>
          </a:lstStyle>
          <a:p>
            <a:fld id="{B337F841-C851-4D54-836C-6CC5BDC5297F}" type="datetimeFigureOut">
              <a:rPr lang="en-GB" smtClean="0"/>
              <a:pPr/>
              <a:t>20/12/2019</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4025" y="682625"/>
            <a:ext cx="1663700" cy="50752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539750" y="682625"/>
            <a:ext cx="4841875" cy="5075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682625"/>
            <a:ext cx="5757863" cy="719138"/>
          </a:xfrm>
        </p:spPr>
        <p:txBody>
          <a:bodyPr/>
          <a:lstStyle/>
          <a:p>
            <a:r>
              <a:rPr lang="en-GB"/>
              <a:t>Click to edit Master title style</a:t>
            </a:r>
          </a:p>
        </p:txBody>
      </p:sp>
      <p:sp>
        <p:nvSpPr>
          <p:cNvPr id="3" name="Text Placeholder 2"/>
          <p:cNvSpPr>
            <a:spLocks noGrp="1"/>
          </p:cNvSpPr>
          <p:nvPr>
            <p:ph type="body" sz="half" idx="1"/>
          </p:nvPr>
        </p:nvSpPr>
        <p:spPr>
          <a:xfrm>
            <a:off x="539750" y="2159000"/>
            <a:ext cx="3252788" cy="359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944938" y="2159000"/>
            <a:ext cx="3252787" cy="359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9750" y="682625"/>
            <a:ext cx="5757863" cy="719138"/>
          </a:xfrm>
        </p:spPr>
        <p:txBody>
          <a:bodyPr/>
          <a:lstStyle/>
          <a:p>
            <a:r>
              <a:rPr lang="en-GB"/>
              <a:t>Click to edit Master title style</a:t>
            </a:r>
          </a:p>
        </p:txBody>
      </p:sp>
      <p:sp>
        <p:nvSpPr>
          <p:cNvPr id="3" name="Content Placeholder 2"/>
          <p:cNvSpPr>
            <a:spLocks noGrp="1"/>
          </p:cNvSpPr>
          <p:nvPr>
            <p:ph sz="quarter" idx="1"/>
          </p:nvPr>
        </p:nvSpPr>
        <p:spPr>
          <a:xfrm>
            <a:off x="539750" y="2159000"/>
            <a:ext cx="3252788" cy="1722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quarter" idx="2"/>
          </p:nvPr>
        </p:nvSpPr>
        <p:spPr>
          <a:xfrm>
            <a:off x="3944938" y="2159000"/>
            <a:ext cx="3252787" cy="1722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4"/>
          <p:cNvSpPr>
            <a:spLocks noGrp="1"/>
          </p:cNvSpPr>
          <p:nvPr>
            <p:ph sz="quarter" idx="3"/>
          </p:nvPr>
        </p:nvSpPr>
        <p:spPr>
          <a:xfrm>
            <a:off x="539750" y="4033838"/>
            <a:ext cx="3252788" cy="1724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p:cNvSpPr>
            <a:spLocks noGrp="1"/>
          </p:cNvSpPr>
          <p:nvPr>
            <p:ph sz="quarter" idx="4"/>
          </p:nvPr>
        </p:nvSpPr>
        <p:spPr>
          <a:xfrm>
            <a:off x="3944938" y="4033838"/>
            <a:ext cx="3252787" cy="1724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682625"/>
            <a:ext cx="5757863" cy="719138"/>
          </a:xfrm>
        </p:spPr>
        <p:txBody>
          <a:bodyPr/>
          <a:lstStyle/>
          <a:p>
            <a:r>
              <a:rPr lang="en-GB"/>
              <a:t>Click to edit Master title style</a:t>
            </a:r>
          </a:p>
        </p:txBody>
      </p:sp>
      <p:sp>
        <p:nvSpPr>
          <p:cNvPr id="3" name="Chart Placeholder 2"/>
          <p:cNvSpPr>
            <a:spLocks noGrp="1"/>
          </p:cNvSpPr>
          <p:nvPr>
            <p:ph type="chart" idx="1"/>
          </p:nvPr>
        </p:nvSpPr>
        <p:spPr>
          <a:xfrm>
            <a:off x="539750" y="2159000"/>
            <a:ext cx="6657975" cy="35988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4800"/>
            <a:ext cx="4826000" cy="990600"/>
          </a:xfrm>
        </p:spPr>
        <p:txBody>
          <a:bodyPr/>
          <a:lstStyle/>
          <a:p>
            <a:r>
              <a:rPr lang="en-US"/>
              <a:t>Click to edit Master title style</a:t>
            </a:r>
            <a:endParaRPr lang="en-GB"/>
          </a:p>
        </p:txBody>
      </p:sp>
      <p:sp>
        <p:nvSpPr>
          <p:cNvPr id="3" name="Table Placeholder 2"/>
          <p:cNvSpPr>
            <a:spLocks noGrp="1"/>
          </p:cNvSpPr>
          <p:nvPr>
            <p:ph type="tbl" idx="1"/>
          </p:nvPr>
        </p:nvSpPr>
        <p:spPr>
          <a:xfrm>
            <a:off x="431800" y="1727200"/>
            <a:ext cx="8307388" cy="4114800"/>
          </a:xfrm>
        </p:spPr>
        <p:txBody>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endParaRPr lang="en-GB"/>
          </a:p>
        </p:txBody>
      </p:sp>
      <p:sp>
        <p:nvSpPr>
          <p:cNvPr id="5" name="Rectangle 6"/>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FF2209E9-29E4-446A-90FC-414D239ADC9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39750" y="2159000"/>
            <a:ext cx="3252788"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944938" y="2159000"/>
            <a:ext cx="3252787"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4"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3"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337F841-C851-4D54-836C-6CC5BDC5297F}" type="datetimeFigureOut">
              <a:rPr lang="en-GB" smtClean="0"/>
              <a:pPr/>
              <a:t>20/12/2019</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682625"/>
            <a:ext cx="5757863" cy="719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9750" y="2159000"/>
            <a:ext cx="6657975" cy="3598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39750" y="647700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baseline="0">
                <a:latin typeface="+mn-lt"/>
                <a:ea typeface="+mn-ea"/>
                <a:cs typeface="+mn-cs"/>
              </a:defRPr>
            </a:lvl1pPr>
          </a:lstStyle>
          <a:p>
            <a:fld id="{B337F841-C851-4D54-836C-6CC5BDC5297F}" type="datetimeFigureOut">
              <a:rPr lang="en-GB" smtClean="0"/>
              <a:pPr/>
              <a:t>20/12/2019</a:t>
            </a:fld>
            <a:endParaRPr lang="en-GB"/>
          </a:p>
        </p:txBody>
      </p:sp>
      <p:pic>
        <p:nvPicPr>
          <p:cNvPr id="1029" name="Picture 8"/>
          <p:cNvPicPr>
            <a:picLocks noChangeAspect="1" noChangeArrowheads="1"/>
          </p:cNvPicPr>
          <p:nvPr/>
        </p:nvPicPr>
        <p:blipFill>
          <a:blip r:embed="rId17" cstate="print"/>
          <a:srcRect/>
          <a:stretch>
            <a:fillRect/>
          </a:stretch>
        </p:blipFill>
        <p:spPr bwMode="auto">
          <a:xfrm>
            <a:off x="7016750" y="466725"/>
            <a:ext cx="1493838" cy="889000"/>
          </a:xfrm>
          <a:prstGeom prst="rect">
            <a:avLst/>
          </a:prstGeom>
          <a:noFill/>
          <a:ln w="9525">
            <a:noFill/>
            <a:miter lim="800000"/>
            <a:headEnd/>
            <a:tailEnd/>
          </a:ln>
        </p:spPr>
      </p:pic>
      <p:sp>
        <p:nvSpPr>
          <p:cNvPr id="1035" name="Rectangle 11"/>
          <p:cNvSpPr>
            <a:spLocks noGrp="1" noChangeArrowheads="1"/>
          </p:cNvSpPr>
          <p:nvPr>
            <p:ph type="ftr" sz="quarter" idx="3"/>
          </p:nvPr>
        </p:nvSpPr>
        <p:spPr bwMode="auto">
          <a:xfrm>
            <a:off x="4876800" y="6477000"/>
            <a:ext cx="3598863"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baseline="0">
                <a:latin typeface="+mn-lt"/>
                <a:ea typeface="+mn-ea"/>
                <a:cs typeface="+mn-cs"/>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l" rtl="0" eaLnBrk="0" fontAlgn="base" hangingPunct="0">
        <a:lnSpc>
          <a:spcPct val="90000"/>
        </a:lnSpc>
        <a:spcBef>
          <a:spcPct val="0"/>
        </a:spcBef>
        <a:spcAft>
          <a:spcPct val="0"/>
        </a:spcAft>
        <a:defRPr sz="2400" b="1">
          <a:solidFill>
            <a:schemeClr val="tx2"/>
          </a:solidFill>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sz="2400" b="1">
          <a:solidFill>
            <a:schemeClr val="tx2"/>
          </a:solidFill>
          <a:latin typeface="Arial" pitchFamily="1"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sz="2400" b="1">
          <a:solidFill>
            <a:schemeClr val="tx2"/>
          </a:solidFill>
          <a:latin typeface="Arial" pitchFamily="1"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sz="2400" b="1">
          <a:solidFill>
            <a:schemeClr val="tx2"/>
          </a:solidFill>
          <a:latin typeface="Arial" pitchFamily="1"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sz="2400" b="1">
          <a:solidFill>
            <a:schemeClr val="tx2"/>
          </a:solidFill>
          <a:latin typeface="Arial" pitchFamily="1" charset="0"/>
          <a:ea typeface="ＭＳ Ｐゴシック" pitchFamily="1" charset="-128"/>
          <a:cs typeface="ＭＳ Ｐゴシック" pitchFamily="1" charset="-128"/>
        </a:defRPr>
      </a:lvl5pPr>
      <a:lvl6pPr marL="457200" algn="l" rtl="0" fontAlgn="base">
        <a:lnSpc>
          <a:spcPct val="90000"/>
        </a:lnSpc>
        <a:spcBef>
          <a:spcPct val="0"/>
        </a:spcBef>
        <a:spcAft>
          <a:spcPct val="0"/>
        </a:spcAft>
        <a:defRPr sz="2400" b="1">
          <a:solidFill>
            <a:schemeClr val="tx2"/>
          </a:solidFill>
          <a:latin typeface="Arial" pitchFamily="1" charset="0"/>
        </a:defRPr>
      </a:lvl6pPr>
      <a:lvl7pPr marL="914400" algn="l" rtl="0" fontAlgn="base">
        <a:lnSpc>
          <a:spcPct val="90000"/>
        </a:lnSpc>
        <a:spcBef>
          <a:spcPct val="0"/>
        </a:spcBef>
        <a:spcAft>
          <a:spcPct val="0"/>
        </a:spcAft>
        <a:defRPr sz="2400" b="1">
          <a:solidFill>
            <a:schemeClr val="tx2"/>
          </a:solidFill>
          <a:latin typeface="Arial" pitchFamily="1" charset="0"/>
        </a:defRPr>
      </a:lvl7pPr>
      <a:lvl8pPr marL="1371600" algn="l" rtl="0" fontAlgn="base">
        <a:lnSpc>
          <a:spcPct val="90000"/>
        </a:lnSpc>
        <a:spcBef>
          <a:spcPct val="0"/>
        </a:spcBef>
        <a:spcAft>
          <a:spcPct val="0"/>
        </a:spcAft>
        <a:defRPr sz="2400" b="1">
          <a:solidFill>
            <a:schemeClr val="tx2"/>
          </a:solidFill>
          <a:latin typeface="Arial" pitchFamily="1" charset="0"/>
        </a:defRPr>
      </a:lvl8pPr>
      <a:lvl9pPr marL="1828800" algn="l" rtl="0" fontAlgn="base">
        <a:lnSpc>
          <a:spcPct val="90000"/>
        </a:lnSpc>
        <a:spcBef>
          <a:spcPct val="0"/>
        </a:spcBef>
        <a:spcAft>
          <a:spcPct val="0"/>
        </a:spcAft>
        <a:defRPr sz="2400" b="1">
          <a:solidFill>
            <a:schemeClr val="tx2"/>
          </a:solidFill>
          <a:latin typeface="Arial" pitchFamily="1" charset="0"/>
        </a:defRPr>
      </a:lvl9pPr>
    </p:titleStyle>
    <p:bodyStyle>
      <a:lvl1pPr marL="342900" indent="-342900" algn="l" rtl="0" eaLnBrk="0" fontAlgn="base" hangingPunct="0">
        <a:lnSpc>
          <a:spcPct val="90000"/>
        </a:lnSpc>
        <a:spcBef>
          <a:spcPct val="20000"/>
        </a:spcBef>
        <a:spcAft>
          <a:spcPct val="0"/>
        </a:spcAft>
        <a:buClr>
          <a:schemeClr val="tx1"/>
        </a:buClr>
        <a:defRPr sz="2000">
          <a:solidFill>
            <a:schemeClr val="tx2"/>
          </a:solidFill>
          <a:latin typeface="+mn-lt"/>
          <a:ea typeface="ＭＳ Ｐゴシック" pitchFamily="1" charset="-128"/>
          <a:cs typeface="ＭＳ Ｐゴシック" pitchFamily="1" charset="-128"/>
        </a:defRPr>
      </a:lvl1pPr>
      <a:lvl2pPr marL="190500" indent="266700" algn="l" rtl="0" eaLnBrk="0" fontAlgn="base" hangingPunct="0">
        <a:lnSpc>
          <a:spcPct val="90000"/>
        </a:lnSpc>
        <a:spcBef>
          <a:spcPct val="20000"/>
        </a:spcBef>
        <a:spcAft>
          <a:spcPct val="0"/>
        </a:spcAft>
        <a:buClr>
          <a:schemeClr val="tx1"/>
        </a:buClr>
        <a:buBlip>
          <a:blip r:embed="rId18"/>
        </a:buBlip>
        <a:defRPr sz="2000">
          <a:solidFill>
            <a:schemeClr val="tx2"/>
          </a:solidFill>
          <a:latin typeface="+mn-lt"/>
          <a:ea typeface="ＭＳ Ｐゴシック" pitchFamily="1" charset="-128"/>
        </a:defRPr>
      </a:lvl2pPr>
      <a:lvl3pPr marL="381000" indent="533400" algn="l" rtl="0" eaLnBrk="0" fontAlgn="base" hangingPunct="0">
        <a:lnSpc>
          <a:spcPct val="90000"/>
        </a:lnSpc>
        <a:spcBef>
          <a:spcPct val="20000"/>
        </a:spcBef>
        <a:spcAft>
          <a:spcPct val="0"/>
        </a:spcAft>
        <a:buBlip>
          <a:blip r:embed="rId19"/>
        </a:buBlip>
        <a:defRPr sz="2000">
          <a:solidFill>
            <a:schemeClr val="tx2"/>
          </a:solidFill>
          <a:latin typeface="+mn-lt"/>
          <a:ea typeface="ＭＳ Ｐゴシック" pitchFamily="1" charset="-128"/>
        </a:defRPr>
      </a:lvl3pPr>
      <a:lvl4pPr marL="1600200" indent="-228600" algn="l" rtl="0" eaLnBrk="0" fontAlgn="base" hangingPunct="0">
        <a:spcBef>
          <a:spcPct val="20000"/>
        </a:spcBef>
        <a:spcAft>
          <a:spcPct val="0"/>
        </a:spcAft>
        <a:buBlip>
          <a:blip r:embed="rId19"/>
        </a:buBlip>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Blip>
          <a:blip r:embed="rId19"/>
        </a:buBlip>
        <a:defRPr sz="2000">
          <a:solidFill>
            <a:schemeClr val="tx1"/>
          </a:solidFill>
          <a:latin typeface="+mn-lt"/>
          <a:ea typeface="ＭＳ Ｐゴシック" pitchFamily="1" charset="-128"/>
        </a:defRPr>
      </a:lvl5pPr>
      <a:lvl6pPr marL="2514600" indent="-228600" algn="l" rtl="0" fontAlgn="base">
        <a:spcBef>
          <a:spcPct val="20000"/>
        </a:spcBef>
        <a:spcAft>
          <a:spcPct val="0"/>
        </a:spcAft>
        <a:buBlip>
          <a:blip r:embed="rId19"/>
        </a:buBlip>
        <a:defRPr sz="2000">
          <a:solidFill>
            <a:schemeClr val="tx1"/>
          </a:solidFill>
          <a:latin typeface="+mn-lt"/>
          <a:ea typeface="ＭＳ Ｐゴシック" pitchFamily="1" charset="-128"/>
        </a:defRPr>
      </a:lvl6pPr>
      <a:lvl7pPr marL="2971800" indent="-228600" algn="l" rtl="0" fontAlgn="base">
        <a:spcBef>
          <a:spcPct val="20000"/>
        </a:spcBef>
        <a:spcAft>
          <a:spcPct val="0"/>
        </a:spcAft>
        <a:buBlip>
          <a:blip r:embed="rId19"/>
        </a:buBlip>
        <a:defRPr sz="2000">
          <a:solidFill>
            <a:schemeClr val="tx1"/>
          </a:solidFill>
          <a:latin typeface="+mn-lt"/>
          <a:ea typeface="ＭＳ Ｐゴシック" pitchFamily="1" charset="-128"/>
        </a:defRPr>
      </a:lvl7pPr>
      <a:lvl8pPr marL="3429000" indent="-228600" algn="l" rtl="0" fontAlgn="base">
        <a:spcBef>
          <a:spcPct val="20000"/>
        </a:spcBef>
        <a:spcAft>
          <a:spcPct val="0"/>
        </a:spcAft>
        <a:buBlip>
          <a:blip r:embed="rId19"/>
        </a:buBlip>
        <a:defRPr sz="2000">
          <a:solidFill>
            <a:schemeClr val="tx1"/>
          </a:solidFill>
          <a:latin typeface="+mn-lt"/>
          <a:ea typeface="ＭＳ Ｐゴシック" pitchFamily="1" charset="-128"/>
        </a:defRPr>
      </a:lvl8pPr>
      <a:lvl9pPr marL="3886200" indent="-228600" algn="l" rtl="0" fontAlgn="base">
        <a:spcBef>
          <a:spcPct val="20000"/>
        </a:spcBef>
        <a:spcAft>
          <a:spcPct val="0"/>
        </a:spcAft>
        <a:buBlip>
          <a:blip r:embed="rId19"/>
        </a:buBlip>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34.xml"/><Relationship Id="rId5" Type="http://schemas.openxmlformats.org/officeDocument/2006/relationships/comments" Target="../comments/commen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ctrTitle"/>
          </p:nvPr>
        </p:nvSpPr>
        <p:spPr>
          <a:xfrm>
            <a:off x="0" y="1727849"/>
            <a:ext cx="8956104" cy="1219200"/>
          </a:xfrm>
        </p:spPr>
        <p:txBody>
          <a:bodyPr anchor="ctr"/>
          <a:lstStyle/>
          <a:p>
            <a:pPr algn="r"/>
            <a:r>
              <a:rPr lang="en-US" sz="4400" dirty="0">
                <a:solidFill>
                  <a:srgbClr val="FFAE1A"/>
                </a:solidFill>
              </a:rPr>
              <a:t>Preparing for the black swans of resistance</a:t>
            </a:r>
          </a:p>
        </p:txBody>
      </p:sp>
      <p:sp>
        <p:nvSpPr>
          <p:cNvPr id="7171" name="Rectangle 3"/>
          <p:cNvSpPr>
            <a:spLocks noGrp="1" noChangeArrowheads="1"/>
          </p:cNvSpPr>
          <p:nvPr>
            <p:ph type="subTitle" idx="1"/>
          </p:nvPr>
        </p:nvSpPr>
        <p:spPr>
          <a:xfrm>
            <a:off x="152400" y="3810000"/>
            <a:ext cx="8291513" cy="2209800"/>
          </a:xfrm>
        </p:spPr>
        <p:txBody>
          <a:bodyPr/>
          <a:lstStyle/>
          <a:p>
            <a:pPr marL="0" indent="0" algn="r" eaLnBrk="1" hangingPunct="1">
              <a:defRPr/>
            </a:pPr>
            <a:r>
              <a:rPr lang="en-GB" sz="3600" b="1" cap="small" dirty="0">
                <a:solidFill>
                  <a:schemeClr val="tx2"/>
                </a:solidFill>
                <a:ea typeface="ＭＳ Ｐゴシック"/>
                <a:cs typeface="ＭＳ Ｐゴシック"/>
              </a:rPr>
              <a:t>David Livermore</a:t>
            </a:r>
          </a:p>
          <a:p>
            <a:pPr marL="0" indent="0" algn="r" eaLnBrk="1" hangingPunct="1">
              <a:defRPr/>
            </a:pPr>
            <a:endParaRPr lang="en-GB" sz="3600" dirty="0">
              <a:solidFill>
                <a:schemeClr val="tx2"/>
              </a:solidFill>
              <a:ea typeface="ＭＳ Ｐゴシック"/>
              <a:cs typeface="ＭＳ Ｐゴシック"/>
            </a:endParaRPr>
          </a:p>
          <a:p>
            <a:pPr marL="0" indent="0" algn="r" eaLnBrk="1" hangingPunct="1">
              <a:defRPr/>
            </a:pPr>
            <a:r>
              <a:rPr lang="en-GB" i="1" dirty="0">
                <a:solidFill>
                  <a:schemeClr val="tx2"/>
                </a:solidFill>
                <a:ea typeface="ＭＳ Ｐゴシック"/>
                <a:cs typeface="ＭＳ Ｐゴシック"/>
              </a:rPr>
              <a:t>Professor of Medical Microbiology, UEA</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533400"/>
            <a:ext cx="6318250" cy="868363"/>
          </a:xfrm>
        </p:spPr>
        <p:txBody>
          <a:bodyPr/>
          <a:lstStyle/>
          <a:p>
            <a:r>
              <a:rPr lang="en-GB" sz="4000" dirty="0">
                <a:solidFill>
                  <a:srgbClr val="FFAE1A"/>
                </a:solidFill>
              </a:rPr>
              <a:t>Gene escapes that changed the rules</a:t>
            </a:r>
          </a:p>
        </p:txBody>
      </p:sp>
      <p:graphicFrame>
        <p:nvGraphicFramePr>
          <p:cNvPr id="5" name="Content Placeholder 4"/>
          <p:cNvGraphicFramePr>
            <a:graphicFrameLocks noGrp="1"/>
          </p:cNvGraphicFramePr>
          <p:nvPr>
            <p:ph idx="1"/>
          </p:nvPr>
        </p:nvGraphicFramePr>
        <p:xfrm>
          <a:off x="228600" y="1605280"/>
          <a:ext cx="8604250" cy="4719320"/>
        </p:xfrm>
        <a:graphic>
          <a:graphicData uri="http://schemas.openxmlformats.org/drawingml/2006/table">
            <a:tbl>
              <a:tblPr firstRow="1" bandRow="1">
                <a:tableStyleId>{5C22544A-7EE6-4342-B048-85BDC9FD1C3A}</a:tableStyleId>
              </a:tblPr>
              <a:tblGrid>
                <a:gridCol w="968063">
                  <a:extLst>
                    <a:ext uri="{9D8B030D-6E8A-4147-A177-3AD203B41FA5}">
                      <a16:colId xmlns:a16="http://schemas.microsoft.com/office/drawing/2014/main" val="20000"/>
                    </a:ext>
                  </a:extLst>
                </a:gridCol>
                <a:gridCol w="1546537">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gridCol w="2508250">
                  <a:extLst>
                    <a:ext uri="{9D8B030D-6E8A-4147-A177-3AD203B41FA5}">
                      <a16:colId xmlns:a16="http://schemas.microsoft.com/office/drawing/2014/main" val="20003"/>
                    </a:ext>
                  </a:extLst>
                </a:gridCol>
              </a:tblGrid>
              <a:tr h="370840">
                <a:tc>
                  <a:txBody>
                    <a:bodyPr/>
                    <a:lstStyle/>
                    <a:p>
                      <a:r>
                        <a:rPr lang="en-GB" dirty="0">
                          <a:solidFill>
                            <a:srgbClr val="FFFFC4"/>
                          </a:solidFill>
                        </a:rPr>
                        <a:t>Before</a:t>
                      </a:r>
                    </a:p>
                  </a:txBody>
                  <a:tcPr>
                    <a:solidFill>
                      <a:srgbClr val="000000"/>
                    </a:solidFill>
                  </a:tcPr>
                </a:tc>
                <a:tc>
                  <a:txBody>
                    <a:bodyPr/>
                    <a:lstStyle/>
                    <a:p>
                      <a:endParaRPr lang="en-GB" dirty="0">
                        <a:solidFill>
                          <a:srgbClr val="FFFFC4"/>
                        </a:solidFill>
                      </a:endParaRPr>
                    </a:p>
                  </a:txBody>
                  <a:tcPr>
                    <a:solidFill>
                      <a:srgbClr val="000000"/>
                    </a:solidFill>
                  </a:tcPr>
                </a:tc>
                <a:tc>
                  <a:txBody>
                    <a:bodyPr/>
                    <a:lstStyle/>
                    <a:p>
                      <a:r>
                        <a:rPr lang="en-GB" dirty="0">
                          <a:solidFill>
                            <a:srgbClr val="FFFFC4"/>
                          </a:solidFill>
                        </a:rPr>
                        <a:t>Reached</a:t>
                      </a:r>
                    </a:p>
                  </a:txBody>
                  <a:tcPr>
                    <a:solidFill>
                      <a:srgbClr val="000000"/>
                    </a:solidFill>
                  </a:tcPr>
                </a:tc>
                <a:tc>
                  <a:txBody>
                    <a:bodyPr/>
                    <a:lstStyle/>
                    <a:p>
                      <a:r>
                        <a:rPr lang="en-GB" dirty="0">
                          <a:solidFill>
                            <a:srgbClr val="FFFFC4"/>
                          </a:solidFill>
                        </a:rPr>
                        <a:t>Source</a:t>
                      </a:r>
                    </a:p>
                  </a:txBody>
                  <a:tcPr>
                    <a:solidFill>
                      <a:srgbClr val="000000"/>
                    </a:solidFill>
                  </a:tcPr>
                </a:tc>
                <a:extLst>
                  <a:ext uri="{0D108BD9-81ED-4DB2-BD59-A6C34878D82A}">
                    <a16:rowId xmlns:a16="http://schemas.microsoft.com/office/drawing/2014/main" val="10000"/>
                  </a:ext>
                </a:extLst>
              </a:tr>
              <a:tr h="370840">
                <a:tc>
                  <a:txBody>
                    <a:bodyPr/>
                    <a:lstStyle/>
                    <a:p>
                      <a:r>
                        <a:rPr lang="en-GB" dirty="0">
                          <a:solidFill>
                            <a:srgbClr val="FFFFC4"/>
                          </a:solidFill>
                        </a:rPr>
                        <a:t>1961</a:t>
                      </a:r>
                    </a:p>
                  </a:txBody>
                  <a:tcPr>
                    <a:solidFill>
                      <a:srgbClr val="000000"/>
                    </a:solidFill>
                  </a:tcPr>
                </a:tc>
                <a:tc>
                  <a:txBody>
                    <a:bodyPr/>
                    <a:lstStyle/>
                    <a:p>
                      <a:r>
                        <a:rPr lang="en-GB" i="1" dirty="0">
                          <a:solidFill>
                            <a:schemeClr val="tx2"/>
                          </a:solidFill>
                        </a:rPr>
                        <a:t>mecA</a:t>
                      </a:r>
                    </a:p>
                  </a:txBody>
                  <a:tcPr>
                    <a:solidFill>
                      <a:schemeClr val="bg1">
                        <a:lumMod val="50000"/>
                      </a:schemeClr>
                    </a:solidFill>
                  </a:tcPr>
                </a:tc>
                <a:tc>
                  <a:txBody>
                    <a:bodyPr/>
                    <a:lstStyle/>
                    <a:p>
                      <a:r>
                        <a:rPr lang="en-GB" i="1" dirty="0">
                          <a:solidFill>
                            <a:schemeClr val="tx2"/>
                          </a:solidFill>
                        </a:rPr>
                        <a:t>S. aureus</a:t>
                      </a:r>
                    </a:p>
                  </a:txBody>
                  <a:tcPr>
                    <a:solidFill>
                      <a:schemeClr val="bg1">
                        <a:lumMod val="50000"/>
                      </a:schemeClr>
                    </a:solidFill>
                  </a:tcPr>
                </a:tc>
                <a:tc>
                  <a:txBody>
                    <a:bodyPr/>
                    <a:lstStyle/>
                    <a:p>
                      <a:r>
                        <a:rPr lang="en-GB" dirty="0">
                          <a:solidFill>
                            <a:schemeClr val="tx2"/>
                          </a:solidFill>
                        </a:rPr>
                        <a:t>Rare </a:t>
                      </a:r>
                      <a:r>
                        <a:rPr lang="en-GB" i="1" dirty="0">
                          <a:solidFill>
                            <a:schemeClr val="tx2"/>
                          </a:solidFill>
                        </a:rPr>
                        <a:t>Staph </a:t>
                      </a:r>
                      <a:r>
                        <a:rPr lang="en-GB" dirty="0">
                          <a:solidFill>
                            <a:schemeClr val="tx2"/>
                          </a:solidFill>
                        </a:rPr>
                        <a:t>spp.</a:t>
                      </a:r>
                    </a:p>
                  </a:txBody>
                  <a:tcPr>
                    <a:solidFill>
                      <a:schemeClr val="bg1">
                        <a:lumMod val="50000"/>
                      </a:schemeClr>
                    </a:solidFill>
                  </a:tcPr>
                </a:tc>
                <a:extLst>
                  <a:ext uri="{0D108BD9-81ED-4DB2-BD59-A6C34878D82A}">
                    <a16:rowId xmlns:a16="http://schemas.microsoft.com/office/drawing/2014/main" val="10001"/>
                  </a:ext>
                </a:extLst>
              </a:tr>
              <a:tr h="370840">
                <a:tc>
                  <a:txBody>
                    <a:bodyPr/>
                    <a:lstStyle/>
                    <a:p>
                      <a:r>
                        <a:rPr lang="en-GB" dirty="0">
                          <a:solidFill>
                            <a:srgbClr val="FFFFC4"/>
                          </a:solidFill>
                        </a:rPr>
                        <a:t>1965</a:t>
                      </a:r>
                    </a:p>
                  </a:txBody>
                  <a:tcPr>
                    <a:solidFill>
                      <a:srgbClr val="000000"/>
                    </a:solidFill>
                  </a:tcPr>
                </a:tc>
                <a:tc>
                  <a:txBody>
                    <a:bodyPr/>
                    <a:lstStyle/>
                    <a:p>
                      <a:r>
                        <a:rPr lang="en-GB" i="1" dirty="0">
                          <a:solidFill>
                            <a:schemeClr val="tx2"/>
                          </a:solidFill>
                        </a:rPr>
                        <a:t>bla</a:t>
                      </a:r>
                      <a:r>
                        <a:rPr lang="en-GB" i="0" baseline="-25000" dirty="0">
                          <a:solidFill>
                            <a:schemeClr val="tx2"/>
                          </a:solidFill>
                        </a:rPr>
                        <a:t>TEM</a:t>
                      </a: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rPr>
                        <a:t>Enterobacteriaceae / other G-ves</a:t>
                      </a:r>
                    </a:p>
                  </a:txBody>
                  <a:tcPr>
                    <a:solidFill>
                      <a:schemeClr val="bg1">
                        <a:lumMod val="50000"/>
                      </a:schemeClr>
                    </a:solidFill>
                  </a:tcPr>
                </a:tc>
                <a:tc>
                  <a:txBody>
                    <a:bodyPr/>
                    <a:lstStyle/>
                    <a:p>
                      <a:r>
                        <a:rPr lang="en-GB" dirty="0">
                          <a:solidFill>
                            <a:schemeClr val="tx2"/>
                          </a:solidFill>
                        </a:rPr>
                        <a:t>???</a:t>
                      </a:r>
                    </a:p>
                  </a:txBody>
                  <a:tcPr>
                    <a:solidFill>
                      <a:schemeClr val="bg1">
                        <a:lumMod val="50000"/>
                      </a:schemeClr>
                    </a:solidFill>
                  </a:tcPr>
                </a:tc>
                <a:extLst>
                  <a:ext uri="{0D108BD9-81ED-4DB2-BD59-A6C34878D82A}">
                    <a16:rowId xmlns:a16="http://schemas.microsoft.com/office/drawing/2014/main" val="10002"/>
                  </a:ext>
                </a:extLst>
              </a:tr>
              <a:tr h="370840">
                <a:tc>
                  <a:txBody>
                    <a:bodyPr/>
                    <a:lstStyle/>
                    <a:p>
                      <a:endParaRPr lang="en-GB" dirty="0">
                        <a:solidFill>
                          <a:srgbClr val="FFFFC4"/>
                        </a:solidFill>
                      </a:endParaRPr>
                    </a:p>
                  </a:txBody>
                  <a:tcPr>
                    <a:solidFill>
                      <a:srgbClr val="000000"/>
                    </a:solidFill>
                  </a:tcPr>
                </a:tc>
                <a:tc>
                  <a:txBody>
                    <a:bodyPr/>
                    <a:lstStyle/>
                    <a:p>
                      <a:r>
                        <a:rPr lang="en-GB" i="1" dirty="0">
                          <a:solidFill>
                            <a:schemeClr val="tx2"/>
                          </a:solidFill>
                        </a:rPr>
                        <a:t>erm</a:t>
                      </a:r>
                    </a:p>
                  </a:txBody>
                  <a:tcPr>
                    <a:solidFill>
                      <a:schemeClr val="bg1">
                        <a:lumMod val="50000"/>
                      </a:schemeClr>
                    </a:solidFill>
                  </a:tcPr>
                </a:tc>
                <a:tc>
                  <a:txBody>
                    <a:bodyPr/>
                    <a:lstStyle/>
                    <a:p>
                      <a:r>
                        <a:rPr lang="en-GB" dirty="0">
                          <a:solidFill>
                            <a:schemeClr val="tx2"/>
                          </a:solidFill>
                        </a:rPr>
                        <a:t>Staph</a:t>
                      </a:r>
                      <a:r>
                        <a:rPr lang="en-GB" baseline="0" dirty="0">
                          <a:solidFill>
                            <a:schemeClr val="tx2"/>
                          </a:solidFill>
                        </a:rPr>
                        <a:t> </a:t>
                      </a:r>
                      <a:r>
                        <a:rPr lang="en-GB" baseline="0">
                          <a:solidFill>
                            <a:schemeClr val="tx2"/>
                          </a:solidFill>
                        </a:rPr>
                        <a:t>and Strep</a:t>
                      </a:r>
                      <a:endParaRPr lang="en-GB" dirty="0">
                        <a:solidFill>
                          <a:schemeClr val="tx2"/>
                        </a:solidFill>
                      </a:endParaRPr>
                    </a:p>
                  </a:txBody>
                  <a:tcPr>
                    <a:solidFill>
                      <a:schemeClr val="bg1">
                        <a:lumMod val="50000"/>
                      </a:schemeClr>
                    </a:solidFill>
                  </a:tcPr>
                </a:tc>
                <a:tc>
                  <a:txBody>
                    <a:bodyPr/>
                    <a:lstStyle/>
                    <a:p>
                      <a:r>
                        <a:rPr lang="en-GB" i="1" dirty="0">
                          <a:solidFill>
                            <a:schemeClr val="tx2"/>
                          </a:solidFill>
                        </a:rPr>
                        <a:t>Streptomyces</a:t>
                      </a:r>
                    </a:p>
                  </a:txBody>
                  <a:tcPr>
                    <a:solidFill>
                      <a:schemeClr val="bg1">
                        <a:lumMod val="50000"/>
                      </a:schemeClr>
                    </a:solidFill>
                  </a:tcPr>
                </a:tc>
                <a:extLst>
                  <a:ext uri="{0D108BD9-81ED-4DB2-BD59-A6C34878D82A}">
                    <a16:rowId xmlns:a16="http://schemas.microsoft.com/office/drawing/2014/main" val="10003"/>
                  </a:ext>
                </a:extLst>
              </a:tr>
              <a:tr h="370840">
                <a:tc>
                  <a:txBody>
                    <a:bodyPr/>
                    <a:lstStyle/>
                    <a:p>
                      <a:r>
                        <a:rPr lang="en-GB" dirty="0">
                          <a:solidFill>
                            <a:srgbClr val="FFFFC4"/>
                          </a:solidFill>
                        </a:rPr>
                        <a:t>Various</a:t>
                      </a:r>
                    </a:p>
                  </a:txBody>
                  <a:tcPr>
                    <a:solidFill>
                      <a:srgbClr val="000000"/>
                    </a:solidFill>
                  </a:tcPr>
                </a:tc>
                <a:tc>
                  <a:txBody>
                    <a:bodyPr/>
                    <a:lstStyle/>
                    <a:p>
                      <a:r>
                        <a:rPr lang="en-GB" i="1" dirty="0">
                          <a:solidFill>
                            <a:schemeClr val="tx2"/>
                          </a:solidFill>
                        </a:rPr>
                        <a:t>aac, aph, ant, ArmA</a:t>
                      </a:r>
                    </a:p>
                  </a:txBody>
                  <a:tcPr>
                    <a:solidFill>
                      <a:schemeClr val="bg1">
                        <a:lumMod val="50000"/>
                      </a:schemeClr>
                    </a:solidFill>
                  </a:tcPr>
                </a:tc>
                <a:tc>
                  <a:txBody>
                    <a:bodyPr/>
                    <a:lstStyle/>
                    <a:p>
                      <a:r>
                        <a:rPr lang="en-GB" dirty="0">
                          <a:solidFill>
                            <a:schemeClr val="tx2"/>
                          </a:solidFill>
                        </a:rPr>
                        <a:t>All</a:t>
                      </a: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a:solidFill>
                            <a:schemeClr val="tx2"/>
                          </a:solidFill>
                        </a:rPr>
                        <a:t>Streptomyces</a:t>
                      </a:r>
                    </a:p>
                  </a:txBody>
                  <a:tcPr>
                    <a:solidFill>
                      <a:schemeClr val="bg1">
                        <a:lumMod val="50000"/>
                      </a:schemeClr>
                    </a:solidFill>
                  </a:tcPr>
                </a:tc>
                <a:extLst>
                  <a:ext uri="{0D108BD9-81ED-4DB2-BD59-A6C34878D82A}">
                    <a16:rowId xmlns:a16="http://schemas.microsoft.com/office/drawing/2014/main" val="10004"/>
                  </a:ext>
                </a:extLst>
              </a:tr>
              <a:tr h="370840">
                <a:tc>
                  <a:txBody>
                    <a:bodyPr/>
                    <a:lstStyle/>
                    <a:p>
                      <a:r>
                        <a:rPr lang="en-GB" dirty="0">
                          <a:solidFill>
                            <a:srgbClr val="FFFFC4"/>
                          </a:solidFill>
                        </a:rPr>
                        <a:t>1986</a:t>
                      </a:r>
                    </a:p>
                  </a:txBody>
                  <a:tcPr>
                    <a:solidFill>
                      <a:srgbClr val="000000"/>
                    </a:solidFill>
                  </a:tcPr>
                </a:tc>
                <a:tc>
                  <a:txBody>
                    <a:bodyPr/>
                    <a:lstStyle/>
                    <a:p>
                      <a:r>
                        <a:rPr lang="en-GB" dirty="0">
                          <a:solidFill>
                            <a:schemeClr val="tx2"/>
                          </a:solidFill>
                        </a:rPr>
                        <a:t>VanA/VanB</a:t>
                      </a:r>
                    </a:p>
                  </a:txBody>
                  <a:tcPr>
                    <a:solidFill>
                      <a:schemeClr val="bg1">
                        <a:lumMod val="50000"/>
                      </a:schemeClr>
                    </a:solidFill>
                  </a:tcPr>
                </a:tc>
                <a:tc>
                  <a:txBody>
                    <a:bodyPr/>
                    <a:lstStyle/>
                    <a:p>
                      <a:r>
                        <a:rPr lang="en-GB" dirty="0">
                          <a:solidFill>
                            <a:schemeClr val="tx2"/>
                          </a:solidFill>
                        </a:rPr>
                        <a:t>Enterococci (Staph)</a:t>
                      </a:r>
                    </a:p>
                  </a:txBody>
                  <a:tcPr>
                    <a:solidFill>
                      <a:schemeClr val="bg1">
                        <a:lumMod val="50000"/>
                      </a:schemeClr>
                    </a:solidFill>
                  </a:tcPr>
                </a:tc>
                <a:tc>
                  <a:txBody>
                    <a:bodyPr/>
                    <a:lstStyle/>
                    <a:p>
                      <a:endParaRPr lang="en-GB" dirty="0">
                        <a:solidFill>
                          <a:schemeClr val="tx2"/>
                        </a:solidFill>
                      </a:endParaRPr>
                    </a:p>
                  </a:txBody>
                  <a:tcPr>
                    <a:solidFill>
                      <a:schemeClr val="bg1">
                        <a:lumMod val="50000"/>
                      </a:schemeClr>
                    </a:solidFill>
                  </a:tcPr>
                </a:tc>
                <a:extLst>
                  <a:ext uri="{0D108BD9-81ED-4DB2-BD59-A6C34878D82A}">
                    <a16:rowId xmlns:a16="http://schemas.microsoft.com/office/drawing/2014/main" val="10005"/>
                  </a:ext>
                </a:extLst>
              </a:tr>
              <a:tr h="370840">
                <a:tc>
                  <a:txBody>
                    <a:bodyPr/>
                    <a:lstStyle/>
                    <a:p>
                      <a:r>
                        <a:rPr lang="en-GB" dirty="0">
                          <a:solidFill>
                            <a:srgbClr val="FFFFC4"/>
                          </a:solidFill>
                        </a:rPr>
                        <a:t>1987</a:t>
                      </a:r>
                    </a:p>
                  </a:txBody>
                  <a:tcPr>
                    <a:solidFill>
                      <a:srgbClr val="000000"/>
                    </a:solidFill>
                  </a:tcPr>
                </a:tc>
                <a:tc>
                  <a:txBody>
                    <a:bodyPr/>
                    <a:lstStyle/>
                    <a:p>
                      <a:r>
                        <a:rPr lang="en-GB" i="1" dirty="0">
                          <a:solidFill>
                            <a:schemeClr val="tx2"/>
                          </a:solidFill>
                        </a:rPr>
                        <a:t>bla</a:t>
                      </a:r>
                      <a:r>
                        <a:rPr lang="en-GB" i="0" baseline="-25000" dirty="0">
                          <a:solidFill>
                            <a:schemeClr val="tx2"/>
                          </a:solidFill>
                        </a:rPr>
                        <a:t>CTX-M</a:t>
                      </a:r>
                    </a:p>
                  </a:txBody>
                  <a:tcPr>
                    <a:solidFill>
                      <a:schemeClr val="bg1">
                        <a:lumMod val="50000"/>
                      </a:schemeClr>
                    </a:solidFill>
                  </a:tcPr>
                </a:tc>
                <a:tc>
                  <a:txBody>
                    <a:bodyPr/>
                    <a:lstStyle/>
                    <a:p>
                      <a:r>
                        <a:rPr lang="en-GB" dirty="0">
                          <a:solidFill>
                            <a:schemeClr val="tx2"/>
                          </a:solidFill>
                        </a:rPr>
                        <a:t>Enterobacteriaceae</a:t>
                      </a:r>
                    </a:p>
                  </a:txBody>
                  <a:tcPr>
                    <a:solidFill>
                      <a:schemeClr val="bg1">
                        <a:lumMod val="50000"/>
                      </a:schemeClr>
                    </a:solidFill>
                  </a:tcPr>
                </a:tc>
                <a:tc>
                  <a:txBody>
                    <a:bodyPr/>
                    <a:lstStyle/>
                    <a:p>
                      <a:r>
                        <a:rPr lang="en-GB" i="1" dirty="0">
                          <a:solidFill>
                            <a:schemeClr val="tx2"/>
                          </a:solidFill>
                        </a:rPr>
                        <a:t>Kluyvera</a:t>
                      </a:r>
                    </a:p>
                  </a:txBody>
                  <a:tcPr>
                    <a:solidFill>
                      <a:schemeClr val="bg1">
                        <a:lumMod val="50000"/>
                      </a:schemeClr>
                    </a:solidFill>
                  </a:tcPr>
                </a:tc>
                <a:extLst>
                  <a:ext uri="{0D108BD9-81ED-4DB2-BD59-A6C34878D82A}">
                    <a16:rowId xmlns:a16="http://schemas.microsoft.com/office/drawing/2014/main" val="10006"/>
                  </a:ext>
                </a:extLst>
              </a:tr>
              <a:tr h="370840">
                <a:tc>
                  <a:txBody>
                    <a:bodyPr/>
                    <a:lstStyle/>
                    <a:p>
                      <a:r>
                        <a:rPr lang="en-GB" dirty="0">
                          <a:solidFill>
                            <a:srgbClr val="FFFFC4"/>
                          </a:solidFill>
                        </a:rPr>
                        <a:t>1997</a:t>
                      </a:r>
                    </a:p>
                  </a:txBody>
                  <a:tcPr>
                    <a:solidFill>
                      <a:srgbClr val="00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a:solidFill>
                            <a:schemeClr val="tx2"/>
                          </a:solidFill>
                        </a:rPr>
                        <a:t>bla</a:t>
                      </a:r>
                      <a:r>
                        <a:rPr lang="en-GB" i="0" baseline="-25000" dirty="0">
                          <a:solidFill>
                            <a:schemeClr val="tx2"/>
                          </a:solidFill>
                        </a:rPr>
                        <a:t>KPC</a:t>
                      </a: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rPr>
                        <a:t>Enterobacteriaceae / other G-ves</a:t>
                      </a:r>
                    </a:p>
                  </a:txBody>
                  <a:tcPr>
                    <a:solidFill>
                      <a:schemeClr val="bg1">
                        <a:lumMod val="50000"/>
                      </a:schemeClr>
                    </a:solidFill>
                  </a:tcPr>
                </a:tc>
                <a:tc>
                  <a:txBody>
                    <a:bodyPr/>
                    <a:lstStyle/>
                    <a:p>
                      <a:r>
                        <a:rPr lang="en-GB" dirty="0">
                          <a:solidFill>
                            <a:schemeClr val="tx2"/>
                          </a:solidFill>
                        </a:rPr>
                        <a:t>???</a:t>
                      </a:r>
                    </a:p>
                  </a:txBody>
                  <a:tcPr>
                    <a:solidFill>
                      <a:schemeClr val="bg1">
                        <a:lumMod val="50000"/>
                      </a:schemeClr>
                    </a:solidFill>
                  </a:tcPr>
                </a:tc>
                <a:extLst>
                  <a:ext uri="{0D108BD9-81ED-4DB2-BD59-A6C34878D82A}">
                    <a16:rowId xmlns:a16="http://schemas.microsoft.com/office/drawing/2014/main" val="10007"/>
                  </a:ext>
                </a:extLst>
              </a:tr>
              <a:tr h="370840">
                <a:tc>
                  <a:txBody>
                    <a:bodyPr/>
                    <a:lstStyle/>
                    <a:p>
                      <a:r>
                        <a:rPr lang="en-GB" dirty="0">
                          <a:solidFill>
                            <a:srgbClr val="FFFFC4"/>
                          </a:solidFill>
                        </a:rPr>
                        <a:t>1990s</a:t>
                      </a:r>
                    </a:p>
                  </a:txBody>
                  <a:tcPr>
                    <a:solidFill>
                      <a:srgbClr val="00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a:solidFill>
                            <a:schemeClr val="tx2"/>
                          </a:solidFill>
                        </a:rPr>
                        <a:t>bla</a:t>
                      </a:r>
                      <a:r>
                        <a:rPr lang="en-GB" i="0" baseline="-25000" dirty="0">
                          <a:solidFill>
                            <a:schemeClr val="tx2"/>
                          </a:solidFill>
                        </a:rPr>
                        <a:t>OXA-23</a:t>
                      </a:r>
                    </a:p>
                  </a:txBody>
                  <a:tcPr>
                    <a:solidFill>
                      <a:schemeClr val="bg1">
                        <a:lumMod val="50000"/>
                      </a:schemeClr>
                    </a:solidFill>
                  </a:tcPr>
                </a:tc>
                <a:tc>
                  <a:txBody>
                    <a:bodyPr/>
                    <a:lstStyle/>
                    <a:p>
                      <a:r>
                        <a:rPr lang="en-GB" i="1" dirty="0">
                          <a:solidFill>
                            <a:schemeClr val="tx2"/>
                          </a:solidFill>
                        </a:rPr>
                        <a:t>A.</a:t>
                      </a:r>
                      <a:r>
                        <a:rPr lang="en-GB" i="1" baseline="0" dirty="0">
                          <a:solidFill>
                            <a:schemeClr val="tx2"/>
                          </a:solidFill>
                        </a:rPr>
                        <a:t> baumannii</a:t>
                      </a:r>
                      <a:endParaRPr lang="en-GB" i="1" dirty="0">
                        <a:solidFill>
                          <a:schemeClr val="tx2"/>
                        </a:solidFill>
                      </a:endParaRPr>
                    </a:p>
                  </a:txBody>
                  <a:tcPr>
                    <a:solidFill>
                      <a:schemeClr val="bg1">
                        <a:lumMod val="50000"/>
                      </a:schemeClr>
                    </a:solidFill>
                  </a:tcPr>
                </a:tc>
                <a:tc>
                  <a:txBody>
                    <a:bodyPr/>
                    <a:lstStyle/>
                    <a:p>
                      <a:r>
                        <a:rPr lang="en-GB" i="1" dirty="0">
                          <a:solidFill>
                            <a:schemeClr val="tx2"/>
                          </a:solidFill>
                        </a:rPr>
                        <a:t>A. radioresistens</a:t>
                      </a:r>
                    </a:p>
                  </a:txBody>
                  <a:tcPr>
                    <a:solidFill>
                      <a:schemeClr val="bg1">
                        <a:lumMod val="50000"/>
                      </a:schemeClr>
                    </a:solidFill>
                  </a:tcPr>
                </a:tc>
                <a:extLst>
                  <a:ext uri="{0D108BD9-81ED-4DB2-BD59-A6C34878D82A}">
                    <a16:rowId xmlns:a16="http://schemas.microsoft.com/office/drawing/2014/main" val="10008"/>
                  </a:ext>
                </a:extLst>
              </a:tr>
              <a:tr h="370840">
                <a:tc>
                  <a:txBody>
                    <a:bodyPr/>
                    <a:lstStyle/>
                    <a:p>
                      <a:r>
                        <a:rPr lang="en-GB" dirty="0">
                          <a:solidFill>
                            <a:srgbClr val="FFFFC4"/>
                          </a:solidFill>
                        </a:rPr>
                        <a:t>1999</a:t>
                      </a:r>
                    </a:p>
                  </a:txBody>
                  <a:tcPr>
                    <a:solidFill>
                      <a:srgbClr val="00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a:solidFill>
                            <a:schemeClr val="tx2"/>
                          </a:solidFill>
                        </a:rPr>
                        <a:t>bla</a:t>
                      </a:r>
                      <a:r>
                        <a:rPr lang="en-GB" i="0" baseline="-25000" dirty="0">
                          <a:solidFill>
                            <a:schemeClr val="tx2"/>
                          </a:solidFill>
                        </a:rPr>
                        <a:t>OXA-48</a:t>
                      </a: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rPr>
                        <a:t>Enterobacteriaceae / other G-ves</a:t>
                      </a:r>
                    </a:p>
                  </a:txBody>
                  <a:tcPr>
                    <a:solidFill>
                      <a:schemeClr val="bg1">
                        <a:lumMod val="50000"/>
                      </a:schemeClr>
                    </a:solidFill>
                  </a:tcPr>
                </a:tc>
                <a:tc>
                  <a:txBody>
                    <a:bodyPr/>
                    <a:lstStyle/>
                    <a:p>
                      <a:r>
                        <a:rPr lang="en-GB" i="1" dirty="0">
                          <a:solidFill>
                            <a:schemeClr val="tx2"/>
                          </a:solidFill>
                        </a:rPr>
                        <a:t>Shewenella</a:t>
                      </a:r>
                    </a:p>
                  </a:txBody>
                  <a:tcPr>
                    <a:solidFill>
                      <a:schemeClr val="bg1">
                        <a:lumMod val="50000"/>
                      </a:schemeClr>
                    </a:solidFill>
                  </a:tcPr>
                </a:tc>
                <a:extLst>
                  <a:ext uri="{0D108BD9-81ED-4DB2-BD59-A6C34878D82A}">
                    <a16:rowId xmlns:a16="http://schemas.microsoft.com/office/drawing/2014/main" val="10009"/>
                  </a:ext>
                </a:extLst>
              </a:tr>
              <a:tr h="370840">
                <a:tc>
                  <a:txBody>
                    <a:bodyPr/>
                    <a:lstStyle/>
                    <a:p>
                      <a:r>
                        <a:rPr lang="en-GB" dirty="0">
                          <a:solidFill>
                            <a:srgbClr val="FFFFC4"/>
                          </a:solidFill>
                        </a:rPr>
                        <a:t>2006</a:t>
                      </a:r>
                    </a:p>
                  </a:txBody>
                  <a:tcPr>
                    <a:solidFill>
                      <a:srgbClr val="00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a:solidFill>
                            <a:schemeClr val="tx2"/>
                          </a:solidFill>
                        </a:rPr>
                        <a:t>bla</a:t>
                      </a:r>
                      <a:r>
                        <a:rPr lang="en-GB" i="0" baseline="-25000" dirty="0">
                          <a:solidFill>
                            <a:schemeClr val="tx2"/>
                          </a:solidFill>
                        </a:rPr>
                        <a:t>NDM</a:t>
                      </a: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rPr>
                        <a:t>Enterobacteriaceae / other G-ves</a:t>
                      </a:r>
                    </a:p>
                  </a:txBody>
                  <a:tcPr>
                    <a:solidFill>
                      <a:schemeClr val="bg1">
                        <a:lumMod val="50000"/>
                      </a:schemeClr>
                    </a:solidFill>
                  </a:tcPr>
                </a:tc>
                <a:tc>
                  <a:txBody>
                    <a:bodyPr/>
                    <a:lstStyle/>
                    <a:p>
                      <a:r>
                        <a:rPr lang="en-GB" i="0" dirty="0">
                          <a:solidFill>
                            <a:schemeClr val="tx2"/>
                          </a:solidFill>
                        </a:rPr>
                        <a:t>???</a:t>
                      </a:r>
                    </a:p>
                  </a:txBody>
                  <a:tcPr>
                    <a:solidFill>
                      <a:schemeClr val="bg1">
                        <a:lumMod val="50000"/>
                      </a:schemeClr>
                    </a:solidFill>
                  </a:tcPr>
                </a:tc>
                <a:extLst>
                  <a:ext uri="{0D108BD9-81ED-4DB2-BD59-A6C34878D82A}">
                    <a16:rowId xmlns:a16="http://schemas.microsoft.com/office/drawing/2014/main" val="10010"/>
                  </a:ext>
                </a:extLst>
              </a:tr>
              <a:tr h="370840">
                <a:tc>
                  <a:txBody>
                    <a:bodyPr/>
                    <a:lstStyle/>
                    <a:p>
                      <a:r>
                        <a:rPr lang="en-GB" dirty="0">
                          <a:solidFill>
                            <a:srgbClr val="FFFFC4"/>
                          </a:solidFill>
                        </a:rPr>
                        <a:t>2011</a:t>
                      </a:r>
                    </a:p>
                  </a:txBody>
                  <a:tcPr>
                    <a:solidFill>
                      <a:srgbClr val="00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baseline="0" dirty="0">
                          <a:solidFill>
                            <a:schemeClr val="tx2"/>
                          </a:solidFill>
                        </a:rPr>
                        <a:t>mcr1</a:t>
                      </a:r>
                      <a:endParaRPr lang="en-GB" i="0" baseline="-25000" dirty="0">
                        <a:solidFill>
                          <a:schemeClr val="tx2"/>
                        </a:solidFill>
                      </a:endParaRPr>
                    </a:p>
                  </a:txBody>
                  <a:tcP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rPr>
                        <a:t>Enterobacteriaceae</a:t>
                      </a:r>
                    </a:p>
                  </a:txBody>
                  <a:tcPr>
                    <a:solidFill>
                      <a:schemeClr val="bg1">
                        <a:lumMod val="50000"/>
                      </a:schemeClr>
                    </a:solidFill>
                  </a:tcPr>
                </a:tc>
                <a:tc>
                  <a:txBody>
                    <a:bodyPr/>
                    <a:lstStyle/>
                    <a:p>
                      <a:r>
                        <a:rPr lang="en-GB" i="1" dirty="0">
                          <a:solidFill>
                            <a:schemeClr val="tx2"/>
                          </a:solidFill>
                        </a:rPr>
                        <a:t>Moraxella</a:t>
                      </a:r>
                      <a:r>
                        <a:rPr lang="en-GB" i="0" dirty="0">
                          <a:solidFill>
                            <a:schemeClr val="tx2"/>
                          </a:solidFill>
                        </a:rPr>
                        <a:t>?</a:t>
                      </a:r>
                      <a:endParaRPr lang="en-GB" i="1" dirty="0">
                        <a:solidFill>
                          <a:schemeClr val="tx2"/>
                        </a:solidFill>
                      </a:endParaRPr>
                    </a:p>
                  </a:txBody>
                  <a:tcPr>
                    <a:solidFill>
                      <a:schemeClr val="bg1">
                        <a:lumMod val="50000"/>
                      </a:schemeClr>
                    </a:solidFill>
                  </a:tcPr>
                </a:tc>
                <a:extLst>
                  <a:ext uri="{0D108BD9-81ED-4DB2-BD59-A6C34878D82A}">
                    <a16:rowId xmlns:a16="http://schemas.microsoft.com/office/drawing/2014/main" val="10011"/>
                  </a:ext>
                </a:extLst>
              </a:tr>
            </a:tbl>
          </a:graphicData>
        </a:graphic>
      </p:graphicFrame>
      <p:sp>
        <p:nvSpPr>
          <p:cNvPr id="6" name="TextBox 5"/>
          <p:cNvSpPr txBox="1"/>
          <p:nvPr/>
        </p:nvSpPr>
        <p:spPr>
          <a:xfrm>
            <a:off x="1360327" y="6504801"/>
            <a:ext cx="7555073" cy="276999"/>
          </a:xfrm>
          <a:prstGeom prst="rect">
            <a:avLst/>
          </a:prstGeom>
          <a:noFill/>
        </p:spPr>
        <p:txBody>
          <a:bodyPr wrap="none" rtlCol="0">
            <a:spAutoFit/>
          </a:bodyPr>
          <a:lstStyle/>
          <a:p>
            <a:r>
              <a:rPr lang="en-GB" sz="1200" dirty="0"/>
              <a:t>Partridge  </a:t>
            </a:r>
            <a:r>
              <a:rPr lang="en-GB" sz="1200" i="1" dirty="0"/>
              <a:t>FEMS Micro Revs</a:t>
            </a:r>
            <a:r>
              <a:rPr lang="en-GB" sz="1200" dirty="0"/>
              <a:t>; 2011;</a:t>
            </a:r>
            <a:r>
              <a:rPr lang="en-GB" sz="1200" b="1" dirty="0"/>
              <a:t>35:</a:t>
            </a:r>
            <a:r>
              <a:rPr lang="en-GB" sz="1200" dirty="0"/>
              <a:t>820; Canton </a:t>
            </a:r>
            <a:r>
              <a:rPr lang="en-GB" sz="1200" i="1" dirty="0"/>
              <a:t>CMI </a:t>
            </a:r>
            <a:r>
              <a:rPr lang="en-GB" sz="1200" dirty="0"/>
              <a:t>2009; </a:t>
            </a:r>
            <a:r>
              <a:rPr lang="en-GB" sz="1200" b="1" dirty="0"/>
              <a:t>15:</a:t>
            </a:r>
            <a:r>
              <a:rPr lang="en-GB" sz="1200" dirty="0"/>
              <a:t>20; Xavier </a:t>
            </a:r>
            <a:r>
              <a:rPr lang="en-GB" sz="1200" i="1" dirty="0"/>
              <a:t>et al., </a:t>
            </a:r>
            <a:r>
              <a:rPr lang="en-GB" sz="1200" i="1" dirty="0" err="1"/>
              <a:t>EuroSurv</a:t>
            </a:r>
            <a:r>
              <a:rPr lang="en-GB" sz="1200" i="1" dirty="0"/>
              <a:t> </a:t>
            </a:r>
            <a:r>
              <a:rPr lang="en-GB" sz="1200" dirty="0"/>
              <a:t>2016;21; 7 July </a:t>
            </a:r>
          </a:p>
        </p:txBody>
      </p:sp>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7239000" cy="1066800"/>
          </a:xfrm>
          <a:noFill/>
        </p:spPr>
        <p:txBody>
          <a:bodyPr lIns="90488" tIns="44450" rIns="90488" bIns="44450" anchor="ctr"/>
          <a:lstStyle/>
          <a:p>
            <a:pPr eaLnBrk="1" hangingPunct="1"/>
            <a:r>
              <a:rPr lang="en-GB" sz="3600" dirty="0">
                <a:solidFill>
                  <a:srgbClr val="FFAE1A"/>
                </a:solidFill>
                <a:ea typeface="ＭＳ Ｐゴシック" pitchFamily="-83" charset="-128"/>
                <a:cs typeface="ＭＳ Ｐゴシック" pitchFamily="-83" charset="-128"/>
              </a:rPr>
              <a:t>3-gen ceph resistance in bloodstream </a:t>
            </a:r>
            <a:r>
              <a:rPr lang="en-GB" sz="3600" i="1" dirty="0">
                <a:solidFill>
                  <a:srgbClr val="FFAE1A"/>
                </a:solidFill>
                <a:ea typeface="ＭＳ Ｐゴシック" pitchFamily="-83" charset="-128"/>
                <a:cs typeface="ＭＳ Ｐゴシック" pitchFamily="-83" charset="-128"/>
              </a:rPr>
              <a:t>E. coli</a:t>
            </a:r>
            <a:r>
              <a:rPr lang="en-GB" sz="3600" dirty="0">
                <a:solidFill>
                  <a:srgbClr val="FFAE1A"/>
                </a:solidFill>
                <a:ea typeface="ＭＳ Ｐゴシック" pitchFamily="-83" charset="-128"/>
                <a:cs typeface="ＭＳ Ｐゴシック" pitchFamily="-83" charset="-128"/>
              </a:rPr>
              <a:t>, PHE</a:t>
            </a:r>
            <a:endParaRPr lang="en-GB" sz="3200" b="1" dirty="0">
              <a:solidFill>
                <a:srgbClr val="FFAE1A"/>
              </a:solidFill>
            </a:endParaRPr>
          </a:p>
        </p:txBody>
      </p:sp>
      <p:graphicFrame>
        <p:nvGraphicFramePr>
          <p:cNvPr id="12" name="Content Placeholder 6"/>
          <p:cNvGraphicFramePr>
            <a:graphicFrameLocks noGrp="1"/>
          </p:cNvGraphicFramePr>
          <p:nvPr>
            <p:ph idx="1"/>
          </p:nvPr>
        </p:nvGraphicFramePr>
        <p:xfrm>
          <a:off x="279400" y="1435100"/>
          <a:ext cx="8305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 Placeholder 2"/>
          <p:cNvSpPr txBox="1">
            <a:spLocks/>
          </p:cNvSpPr>
          <p:nvPr/>
        </p:nvSpPr>
        <p:spPr bwMode="auto">
          <a:xfrm>
            <a:off x="684213" y="6453336"/>
            <a:ext cx="7632700" cy="28877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algn="r" eaLnBrk="0" hangingPunct="0">
              <a:lnSpc>
                <a:spcPct val="90000"/>
              </a:lnSpc>
              <a:spcBef>
                <a:spcPct val="20000"/>
              </a:spcBef>
              <a:buClr>
                <a:srgbClr val="ACA095"/>
              </a:buClr>
              <a:defRPr/>
            </a:pPr>
            <a:r>
              <a:rPr lang="en-GB" sz="1100" baseline="0" dirty="0">
                <a:solidFill>
                  <a:srgbClr val="D9D9D9"/>
                </a:solidFill>
                <a:latin typeface="+mj-lt"/>
              </a:rPr>
              <a:t>Updated from Livermore </a:t>
            </a:r>
            <a:r>
              <a:rPr lang="en-GB" sz="1100" i="1" baseline="0" dirty="0">
                <a:solidFill>
                  <a:srgbClr val="D9D9D9"/>
                </a:solidFill>
                <a:latin typeface="+mj-lt"/>
              </a:rPr>
              <a:t>IJAA</a:t>
            </a:r>
            <a:r>
              <a:rPr lang="en-GB" sz="1100" baseline="0" dirty="0">
                <a:solidFill>
                  <a:srgbClr val="D9D9D9"/>
                </a:solidFill>
                <a:latin typeface="+mj-lt"/>
              </a:rPr>
              <a:t> 2012;</a:t>
            </a:r>
            <a:r>
              <a:rPr lang="en-GB" sz="1100" b="1" baseline="0" dirty="0">
                <a:solidFill>
                  <a:srgbClr val="D9D9D9"/>
                </a:solidFill>
                <a:latin typeface="+mj-lt"/>
              </a:rPr>
              <a:t>39</a:t>
            </a:r>
            <a:r>
              <a:rPr lang="en-GB" sz="1100" baseline="0" dirty="0">
                <a:solidFill>
                  <a:srgbClr val="D9D9D9"/>
                </a:solidFill>
                <a:latin typeface="+mj-lt"/>
              </a:rPr>
              <a:t>:283</a:t>
            </a:r>
          </a:p>
        </p:txBody>
      </p:sp>
      <p:sp>
        <p:nvSpPr>
          <p:cNvPr id="5" name="TextBox 4"/>
          <p:cNvSpPr txBox="1"/>
          <p:nvPr/>
        </p:nvSpPr>
        <p:spPr>
          <a:xfrm>
            <a:off x="1371600" y="2971800"/>
            <a:ext cx="1676400" cy="1754327"/>
          </a:xfrm>
          <a:prstGeom prst="rect">
            <a:avLst/>
          </a:prstGeom>
          <a:solidFill>
            <a:schemeClr val="bg1">
              <a:lumMod val="50000"/>
            </a:schemeClr>
          </a:solidFill>
        </p:spPr>
        <p:txBody>
          <a:bodyPr wrap="square" rtlCol="0">
            <a:spAutoFit/>
          </a:bodyPr>
          <a:lstStyle/>
          <a:p>
            <a:r>
              <a:rPr lang="en-GB" i="1" dirty="0">
                <a:solidFill>
                  <a:srgbClr val="FFFFC4"/>
                </a:solidFill>
              </a:rPr>
              <a:t>E .coli </a:t>
            </a:r>
            <a:r>
              <a:rPr lang="en-GB" dirty="0">
                <a:solidFill>
                  <a:srgbClr val="FFFFC4"/>
                </a:solidFill>
              </a:rPr>
              <a:t>with TEM exposed to lots of cephs, but ESBL E. coli stay rare</a:t>
            </a:r>
          </a:p>
        </p:txBody>
      </p:sp>
      <p:sp>
        <p:nvSpPr>
          <p:cNvPr id="6" name="TextBox 5"/>
          <p:cNvSpPr txBox="1"/>
          <p:nvPr/>
        </p:nvSpPr>
        <p:spPr>
          <a:xfrm>
            <a:off x="3352800" y="2514600"/>
            <a:ext cx="1600200" cy="1477328"/>
          </a:xfrm>
          <a:prstGeom prst="rect">
            <a:avLst/>
          </a:prstGeom>
          <a:solidFill>
            <a:schemeClr val="bg1">
              <a:lumMod val="50000"/>
            </a:schemeClr>
          </a:solidFill>
        </p:spPr>
        <p:txBody>
          <a:bodyPr wrap="square" rtlCol="0">
            <a:spAutoFit/>
          </a:bodyPr>
          <a:lstStyle/>
          <a:p>
            <a:r>
              <a:rPr lang="en-GB" dirty="0">
                <a:solidFill>
                  <a:srgbClr val="FFFFC4"/>
                </a:solidFill>
              </a:rPr>
              <a:t>Proliferation largely of </a:t>
            </a:r>
            <a:r>
              <a:rPr lang="en-GB" i="1" dirty="0">
                <a:solidFill>
                  <a:srgbClr val="FFFFC4"/>
                </a:solidFill>
              </a:rPr>
              <a:t>E. coli </a:t>
            </a:r>
            <a:r>
              <a:rPr lang="en-GB" dirty="0">
                <a:solidFill>
                  <a:srgbClr val="FFFFC4"/>
                </a:solidFill>
              </a:rPr>
              <a:t>ST131 with CTX-M-15</a:t>
            </a:r>
          </a:p>
        </p:txBody>
      </p:sp>
    </p:spTree>
  </p:cSld>
  <p:clrMapOvr>
    <a:overrideClrMapping bg1="dk2" tx1="lt1" bg2="dk1" tx2="lt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4968552" cy="719138"/>
          </a:xfrm>
        </p:spPr>
        <p:txBody>
          <a:bodyPr anchor="ctr"/>
          <a:lstStyle/>
          <a:p>
            <a:r>
              <a:rPr lang="en-GB" sz="3600" dirty="0">
                <a:solidFill>
                  <a:srgbClr val="FFAE1A"/>
                </a:solidFill>
              </a:rPr>
              <a:t>More black swans over 40 years</a:t>
            </a:r>
          </a:p>
        </p:txBody>
      </p:sp>
      <p:sp>
        <p:nvSpPr>
          <p:cNvPr id="3" name="Content Placeholder 2"/>
          <p:cNvSpPr>
            <a:spLocks noGrp="1"/>
          </p:cNvSpPr>
          <p:nvPr>
            <p:ph idx="1"/>
          </p:nvPr>
        </p:nvSpPr>
        <p:spPr>
          <a:xfrm>
            <a:off x="24971" y="1556792"/>
            <a:ext cx="9036496" cy="4464496"/>
          </a:xfrm>
        </p:spPr>
        <p:txBody>
          <a:bodyPr/>
          <a:lstStyle/>
          <a:p>
            <a:pPr>
              <a:lnSpc>
                <a:spcPct val="100000"/>
              </a:lnSpc>
              <a:spcBef>
                <a:spcPts val="1200"/>
              </a:spcBef>
              <a:spcAft>
                <a:spcPts val="600"/>
              </a:spcAft>
              <a:buFont typeface="Arial" panose="020B0604020202020204" pitchFamily="34" charset="0"/>
              <a:buChar char="•"/>
            </a:pPr>
            <a:r>
              <a:rPr lang="en-GB" sz="2400" dirty="0"/>
              <a:t>Fit MRSA….  (UK epidemic MRSA 15 and 16)</a:t>
            </a:r>
          </a:p>
          <a:p>
            <a:pPr>
              <a:lnSpc>
                <a:spcPct val="100000"/>
              </a:lnSpc>
              <a:spcBef>
                <a:spcPts val="1200"/>
              </a:spcBef>
              <a:spcAft>
                <a:spcPts val="600"/>
              </a:spcAft>
              <a:buFont typeface="Arial" panose="020B0604020202020204" pitchFamily="34" charset="0"/>
              <a:buChar char="•"/>
            </a:pPr>
            <a:r>
              <a:rPr lang="en-GB" sz="2400" i="1" dirty="0"/>
              <a:t>E. coli </a:t>
            </a:r>
            <a:r>
              <a:rPr lang="en-GB" sz="2400" dirty="0"/>
              <a:t>and gonococci with high-level </a:t>
            </a:r>
            <a:r>
              <a:rPr lang="en-GB" sz="2400" dirty="0" err="1"/>
              <a:t>fluoroqinolone</a:t>
            </a:r>
            <a:r>
              <a:rPr lang="en-GB" sz="2400" dirty="0"/>
              <a:t> resistance</a:t>
            </a:r>
          </a:p>
          <a:p>
            <a:pPr>
              <a:lnSpc>
                <a:spcPct val="100000"/>
              </a:lnSpc>
              <a:spcBef>
                <a:spcPts val="1200"/>
              </a:spcBef>
              <a:spcAft>
                <a:spcPts val="600"/>
              </a:spcAft>
              <a:buFont typeface="Arial" panose="020B0604020202020204" pitchFamily="34" charset="0"/>
              <a:buChar char="•"/>
            </a:pPr>
            <a:r>
              <a:rPr lang="en-GB" sz="2400" dirty="0"/>
              <a:t>Community MRSA</a:t>
            </a:r>
          </a:p>
          <a:p>
            <a:pPr>
              <a:lnSpc>
                <a:spcPct val="100000"/>
              </a:lnSpc>
              <a:spcBef>
                <a:spcPts val="1200"/>
              </a:spcBef>
              <a:spcAft>
                <a:spcPts val="600"/>
              </a:spcAft>
              <a:buFont typeface="Arial" panose="020B0604020202020204" pitchFamily="34" charset="0"/>
              <a:buChar char="•"/>
            </a:pPr>
            <a:r>
              <a:rPr lang="en-GB" sz="2400" dirty="0"/>
              <a:t>OXA carbapenemases in </a:t>
            </a:r>
            <a:r>
              <a:rPr lang="en-GB" sz="2400" i="1" dirty="0"/>
              <a:t>A. baumannii</a:t>
            </a:r>
          </a:p>
          <a:p>
            <a:pPr>
              <a:lnSpc>
                <a:spcPct val="100000"/>
              </a:lnSpc>
              <a:spcBef>
                <a:spcPts val="1200"/>
              </a:spcBef>
              <a:spcAft>
                <a:spcPts val="600"/>
              </a:spcAft>
              <a:buFont typeface="Arial" panose="020B0604020202020204" pitchFamily="34" charset="0"/>
              <a:buChar char="•"/>
            </a:pPr>
            <a:r>
              <a:rPr lang="en-GB" sz="2400" dirty="0"/>
              <a:t>Emergence of successful transferable carbapenemases</a:t>
            </a:r>
          </a:p>
          <a:p>
            <a:pPr>
              <a:lnSpc>
                <a:spcPct val="100000"/>
              </a:lnSpc>
              <a:spcBef>
                <a:spcPts val="1200"/>
              </a:spcBef>
              <a:spcAft>
                <a:spcPts val="600"/>
              </a:spcAft>
              <a:buFont typeface="Arial" panose="020B0604020202020204" pitchFamily="34" charset="0"/>
              <a:buChar char="•"/>
            </a:pPr>
            <a:r>
              <a:rPr lang="en-GB" sz="2400" i="1" dirty="0"/>
              <a:t>K. pneumoniae </a:t>
            </a:r>
            <a:r>
              <a:rPr lang="en-GB" sz="2400" dirty="0"/>
              <a:t>ST258 with KPC carbapenemases</a:t>
            </a:r>
          </a:p>
          <a:p>
            <a:pPr>
              <a:lnSpc>
                <a:spcPct val="100000"/>
              </a:lnSpc>
              <a:spcBef>
                <a:spcPts val="1200"/>
              </a:spcBef>
              <a:spcAft>
                <a:spcPts val="600"/>
              </a:spcAft>
              <a:buFont typeface="Arial" panose="020B0604020202020204" pitchFamily="34" charset="0"/>
              <a:buChar char="•"/>
            </a:pPr>
            <a:r>
              <a:rPr lang="en-GB" sz="2400" dirty="0"/>
              <a:t>Ceftazidime-avibactam resistance via increased affinity of KPC enzymes for ceftazidime, NOT reduced affinity for avibactam</a:t>
            </a:r>
          </a:p>
          <a:p>
            <a:r>
              <a:rPr lang="en-GB" dirty="0"/>
              <a:t> </a:t>
            </a:r>
          </a:p>
        </p:txBody>
      </p:sp>
      <p:sp>
        <p:nvSpPr>
          <p:cNvPr id="4" name="Text Placeholder 2"/>
          <p:cNvSpPr txBox="1">
            <a:spLocks/>
          </p:cNvSpPr>
          <p:nvPr/>
        </p:nvSpPr>
        <p:spPr bwMode="auto">
          <a:xfrm>
            <a:off x="1187624" y="6382270"/>
            <a:ext cx="7632700" cy="28877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algn="r" eaLnBrk="0" hangingPunct="0">
              <a:lnSpc>
                <a:spcPct val="90000"/>
              </a:lnSpc>
              <a:spcBef>
                <a:spcPct val="20000"/>
              </a:spcBef>
              <a:buClr>
                <a:srgbClr val="ACA095"/>
              </a:buClr>
              <a:defRPr/>
            </a:pPr>
            <a:r>
              <a:rPr lang="en-GB" sz="1400" dirty="0">
                <a:solidFill>
                  <a:schemeClr val="tx2"/>
                </a:solidFill>
              </a:rPr>
              <a:t>Livermore </a:t>
            </a:r>
            <a:r>
              <a:rPr lang="en-GB" sz="1400" i="1" dirty="0">
                <a:solidFill>
                  <a:schemeClr val="tx2"/>
                </a:solidFill>
              </a:rPr>
              <a:t>et al</a:t>
            </a:r>
            <a:r>
              <a:rPr lang="en-GB" sz="1400" dirty="0">
                <a:solidFill>
                  <a:schemeClr val="tx2"/>
                </a:solidFill>
              </a:rPr>
              <a:t>.  AAC 2015;</a:t>
            </a:r>
            <a:r>
              <a:rPr lang="en-GB" sz="1400" b="1" dirty="0">
                <a:solidFill>
                  <a:schemeClr val="tx2"/>
                </a:solidFill>
              </a:rPr>
              <a:t>59:</a:t>
            </a:r>
            <a:r>
              <a:rPr lang="en-GB" sz="1400" dirty="0">
                <a:solidFill>
                  <a:schemeClr val="tx2"/>
                </a:solidFill>
              </a:rPr>
              <a:t>5324; </a:t>
            </a:r>
            <a:r>
              <a:rPr lang="en-GB" sz="1400" dirty="0">
                <a:solidFill>
                  <a:schemeClr val="tx2"/>
                </a:solidFill>
                <a:latin typeface="+mj-lt"/>
              </a:rPr>
              <a:t>Livermore </a:t>
            </a:r>
            <a:r>
              <a:rPr lang="en-GB" sz="1400" i="1" dirty="0">
                <a:solidFill>
                  <a:schemeClr val="tx2"/>
                </a:solidFill>
                <a:latin typeface="+mj-lt"/>
              </a:rPr>
              <a:t>IJAA</a:t>
            </a:r>
            <a:r>
              <a:rPr lang="en-GB" sz="1400" dirty="0">
                <a:solidFill>
                  <a:schemeClr val="tx2"/>
                </a:solidFill>
                <a:latin typeface="+mj-lt"/>
              </a:rPr>
              <a:t> 2012;</a:t>
            </a:r>
            <a:r>
              <a:rPr lang="en-GB" sz="1400" b="1" dirty="0">
                <a:solidFill>
                  <a:schemeClr val="tx2"/>
                </a:solidFill>
                <a:latin typeface="+mj-lt"/>
              </a:rPr>
              <a:t>39</a:t>
            </a:r>
            <a:r>
              <a:rPr lang="en-GB" sz="1400" dirty="0">
                <a:solidFill>
                  <a:schemeClr val="tx2"/>
                </a:solidFill>
                <a:latin typeface="+mj-lt"/>
              </a:rPr>
              <a:t>:283</a:t>
            </a:r>
          </a:p>
        </p:txBody>
      </p:sp>
    </p:spTree>
    <p:extLst>
      <p:ext uri="{BB962C8B-B14F-4D97-AF65-F5344CB8AC3E}">
        <p14:creationId xmlns:p14="http://schemas.microsoft.com/office/powerpoint/2010/main" val="613203500"/>
      </p:ext>
    </p:extLst>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757863" cy="719138"/>
          </a:xfrm>
        </p:spPr>
        <p:txBody>
          <a:bodyPr anchor="ctr"/>
          <a:lstStyle/>
          <a:p>
            <a:r>
              <a:rPr lang="en-GB" sz="4000" dirty="0">
                <a:solidFill>
                  <a:srgbClr val="FFAE1A"/>
                </a:solidFill>
              </a:rPr>
              <a:t>Black swans </a:t>
            </a:r>
            <a:r>
              <a:rPr lang="en-GB" sz="4000" dirty="0" err="1">
                <a:solidFill>
                  <a:srgbClr val="FFAE1A"/>
                </a:solidFill>
              </a:rPr>
              <a:t>that’ve</a:t>
            </a:r>
            <a:r>
              <a:rPr lang="en-GB" sz="4000" dirty="0">
                <a:solidFill>
                  <a:srgbClr val="FFAE1A"/>
                </a:solidFill>
              </a:rPr>
              <a:t> bitten me</a:t>
            </a:r>
          </a:p>
        </p:txBody>
      </p:sp>
      <p:sp>
        <p:nvSpPr>
          <p:cNvPr id="3" name="Content Placeholder 2"/>
          <p:cNvSpPr>
            <a:spLocks noGrp="1"/>
          </p:cNvSpPr>
          <p:nvPr>
            <p:ph idx="1"/>
          </p:nvPr>
        </p:nvSpPr>
        <p:spPr>
          <a:xfrm>
            <a:off x="4953000" y="2057400"/>
            <a:ext cx="4038600" cy="3581400"/>
          </a:xfrm>
        </p:spPr>
        <p:txBody>
          <a:bodyPr/>
          <a:lstStyle/>
          <a:p>
            <a:endParaRPr lang="en-GB" sz="2400" dirty="0"/>
          </a:p>
          <a:p>
            <a:r>
              <a:rPr lang="en-GB" sz="2400" b="1" dirty="0"/>
              <a:t>Early years teaching …</a:t>
            </a:r>
            <a:r>
              <a:rPr lang="en-GB" sz="2400" b="1" i="1" dirty="0"/>
              <a:t> </a:t>
            </a:r>
            <a:r>
              <a:rPr lang="en-GB" sz="2400" i="1" dirty="0"/>
              <a:t>‘Vancomycin attacks a substrate, not an enzyme,’ </a:t>
            </a:r>
            <a:r>
              <a:rPr lang="en-GB" sz="2400" dirty="0"/>
              <a:t>so you won’t get resistance</a:t>
            </a:r>
          </a:p>
          <a:p>
            <a:endParaRPr lang="en-GB" sz="2400" dirty="0"/>
          </a:p>
          <a:p>
            <a:r>
              <a:rPr lang="en-GB" sz="2400" b="1" dirty="0"/>
              <a:t>2 Post doc years, </a:t>
            </a:r>
            <a:r>
              <a:rPr lang="en-GB" sz="2400" dirty="0"/>
              <a:t>studying impermeability in </a:t>
            </a:r>
            <a:r>
              <a:rPr lang="en-GB" sz="2400" i="1" dirty="0"/>
              <a:t>P. aeruginosa</a:t>
            </a:r>
            <a:r>
              <a:rPr lang="en-GB" sz="2400" dirty="0"/>
              <a:t>, which turned out to be efflux</a:t>
            </a:r>
          </a:p>
          <a:p>
            <a:endParaRPr lang="en-GB" sz="2400" dirty="0"/>
          </a:p>
          <a:p>
            <a:endParaRPr lang="en-GB" sz="2400" dirty="0"/>
          </a:p>
        </p:txBody>
      </p:sp>
      <p:pic>
        <p:nvPicPr>
          <p:cNvPr id="4" name="Picture 3" descr="Screen Shot 2017-12-26 at 19.31.42.png"/>
          <p:cNvPicPr>
            <a:picLocks noChangeAspect="1"/>
          </p:cNvPicPr>
          <p:nvPr/>
        </p:nvPicPr>
        <p:blipFill>
          <a:blip r:embed="rId3"/>
          <a:stretch>
            <a:fillRect/>
          </a:stretch>
        </p:blipFill>
        <p:spPr>
          <a:xfrm>
            <a:off x="83502" y="2133600"/>
            <a:ext cx="4793298" cy="3887917"/>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629400" cy="944563"/>
          </a:xfrm>
        </p:spPr>
        <p:txBody>
          <a:bodyPr anchor="ctr"/>
          <a:lstStyle/>
          <a:p>
            <a:r>
              <a:rPr lang="en-GB" sz="2800" dirty="0">
                <a:solidFill>
                  <a:srgbClr val="FFAE1A"/>
                </a:solidFill>
              </a:rPr>
              <a:t>We rationalise what did happen; but history could have unfolded differently</a:t>
            </a:r>
          </a:p>
        </p:txBody>
      </p:sp>
      <p:sp>
        <p:nvSpPr>
          <p:cNvPr id="3" name="Content Placeholder 2"/>
          <p:cNvSpPr>
            <a:spLocks noGrp="1"/>
          </p:cNvSpPr>
          <p:nvPr>
            <p:ph idx="1"/>
          </p:nvPr>
        </p:nvSpPr>
        <p:spPr>
          <a:xfrm>
            <a:off x="152400" y="1524000"/>
            <a:ext cx="8915400" cy="4800600"/>
          </a:xfrm>
        </p:spPr>
        <p:txBody>
          <a:bodyPr/>
          <a:lstStyle/>
          <a:p>
            <a:pPr>
              <a:lnSpc>
                <a:spcPct val="100000"/>
              </a:lnSpc>
              <a:spcBef>
                <a:spcPts val="1200"/>
              </a:spcBef>
              <a:spcAft>
                <a:spcPts val="600"/>
              </a:spcAft>
            </a:pPr>
            <a:r>
              <a:rPr lang="en-GB" sz="2400" b="1" dirty="0"/>
              <a:t>We know what resistance genes </a:t>
            </a:r>
            <a:r>
              <a:rPr lang="en-GB" sz="2400" b="1" u="sng" dirty="0"/>
              <a:t>have </a:t>
            </a:r>
            <a:r>
              <a:rPr lang="en-GB" sz="2400" b="1" dirty="0"/>
              <a:t>escaped</a:t>
            </a:r>
          </a:p>
          <a:p>
            <a:pPr>
              <a:lnSpc>
                <a:spcPct val="100000"/>
              </a:lnSpc>
              <a:spcBef>
                <a:spcPts val="1200"/>
              </a:spcBef>
              <a:spcAft>
                <a:spcPts val="600"/>
              </a:spcAft>
              <a:buFont typeface="Arial"/>
              <a:buChar char="•"/>
            </a:pPr>
            <a:r>
              <a:rPr lang="en-GB" sz="2400" dirty="0"/>
              <a:t>We don’t know all those that haven’t but could have done</a:t>
            </a:r>
          </a:p>
          <a:p>
            <a:pPr marL="990600" indent="-457200">
              <a:lnSpc>
                <a:spcPct val="100000"/>
              </a:lnSpc>
              <a:spcBef>
                <a:spcPts val="1200"/>
              </a:spcBef>
              <a:spcAft>
                <a:spcPts val="600"/>
              </a:spcAft>
              <a:buFont typeface="Wingdings" charset="2"/>
              <a:buChar char="Ø"/>
            </a:pPr>
            <a:r>
              <a:rPr lang="en-GB" sz="2400" dirty="0">
                <a:solidFill>
                  <a:srgbClr val="FFFFC4"/>
                </a:solidFill>
              </a:rPr>
              <a:t>Nor if they’ll escape in future…</a:t>
            </a:r>
          </a:p>
          <a:p>
            <a:pPr>
              <a:lnSpc>
                <a:spcPct val="100000"/>
              </a:lnSpc>
              <a:spcBef>
                <a:spcPts val="1200"/>
              </a:spcBef>
              <a:spcAft>
                <a:spcPts val="600"/>
              </a:spcAft>
            </a:pPr>
            <a:r>
              <a:rPr lang="en-GB" sz="2400" b="1" dirty="0"/>
              <a:t>We know what DID happen, 1914-18 War</a:t>
            </a:r>
          </a:p>
          <a:p>
            <a:pPr>
              <a:lnSpc>
                <a:spcPct val="100000"/>
              </a:lnSpc>
              <a:spcBef>
                <a:spcPts val="1200"/>
              </a:spcBef>
              <a:spcAft>
                <a:spcPts val="600"/>
              </a:spcAft>
              <a:buFont typeface="Arial"/>
              <a:buChar char="•"/>
            </a:pPr>
            <a:r>
              <a:rPr lang="en-GB" sz="2400" dirty="0"/>
              <a:t>Franz Ferdinand shot in Sarajevo; route through town had been changed after first assassination attempt, driver not told</a:t>
            </a:r>
          </a:p>
          <a:p>
            <a:pPr marL="990600" indent="-457200">
              <a:lnSpc>
                <a:spcPct val="100000"/>
              </a:lnSpc>
              <a:spcBef>
                <a:spcPts val="1200"/>
              </a:spcBef>
              <a:spcAft>
                <a:spcPts val="600"/>
              </a:spcAft>
              <a:buFont typeface="Wingdings" charset="2"/>
              <a:buChar char="Ø"/>
            </a:pPr>
            <a:r>
              <a:rPr lang="en-GB" sz="2400" dirty="0">
                <a:solidFill>
                  <a:srgbClr val="FFFFC4"/>
                </a:solidFill>
              </a:rPr>
              <a:t>Suppose driver had followed the correct route; what then?</a:t>
            </a:r>
          </a:p>
          <a:p>
            <a:pPr>
              <a:lnSpc>
                <a:spcPct val="100000"/>
              </a:lnSpc>
              <a:spcBef>
                <a:spcPts val="1200"/>
              </a:spcBef>
              <a:spcAft>
                <a:spcPts val="600"/>
              </a:spcAft>
              <a:buFont typeface="Arial"/>
              <a:buChar char="•"/>
            </a:pPr>
            <a:r>
              <a:rPr lang="en-GB" sz="2400" dirty="0"/>
              <a:t>Churchill, Hitler fought on Western Front and survived</a:t>
            </a:r>
          </a:p>
          <a:p>
            <a:pPr marL="990600" indent="-457200">
              <a:lnSpc>
                <a:spcPct val="100000"/>
              </a:lnSpc>
              <a:spcBef>
                <a:spcPts val="1200"/>
              </a:spcBef>
              <a:spcAft>
                <a:spcPts val="600"/>
              </a:spcAft>
              <a:buFont typeface="Wingdings" charset="2"/>
              <a:buChar char="Ø"/>
            </a:pPr>
            <a:r>
              <a:rPr lang="en-GB" sz="2400" dirty="0">
                <a:solidFill>
                  <a:srgbClr val="FFFFC4"/>
                </a:solidFill>
              </a:rPr>
              <a:t>Suppose either hadn’t; what then?</a:t>
            </a:r>
            <a:endParaRPr lang="en-GB" sz="2400" dirty="0"/>
          </a:p>
          <a:p>
            <a:endParaRPr lang="en-GB" dirty="0"/>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719138"/>
          </a:xfrm>
        </p:spPr>
        <p:txBody>
          <a:bodyPr/>
          <a:lstStyle/>
          <a:p>
            <a:r>
              <a:rPr lang="en-GB" sz="3200" dirty="0">
                <a:solidFill>
                  <a:srgbClr val="FFAE1A"/>
                </a:solidFill>
              </a:rPr>
              <a:t>What can we expect next</a:t>
            </a:r>
          </a:p>
        </p:txBody>
      </p:sp>
      <p:sp>
        <p:nvSpPr>
          <p:cNvPr id="3" name="Content Placeholder 2"/>
          <p:cNvSpPr>
            <a:spLocks noGrp="1"/>
          </p:cNvSpPr>
          <p:nvPr>
            <p:ph idx="1"/>
          </p:nvPr>
        </p:nvSpPr>
        <p:spPr>
          <a:xfrm>
            <a:off x="76200" y="1905000"/>
            <a:ext cx="8839200" cy="3429000"/>
          </a:xfrm>
        </p:spPr>
        <p:txBody>
          <a:bodyPr/>
          <a:lstStyle/>
          <a:p>
            <a:pPr marL="723900" indent="-457200">
              <a:lnSpc>
                <a:spcPct val="100000"/>
              </a:lnSpc>
              <a:spcBef>
                <a:spcPts val="1200"/>
              </a:spcBef>
              <a:spcAft>
                <a:spcPts val="600"/>
              </a:spcAft>
              <a:buFont typeface="Arial"/>
              <a:buChar char="•"/>
            </a:pPr>
            <a:r>
              <a:rPr lang="en-GB" sz="2400" dirty="0"/>
              <a:t>Some existing resistance up-trends will continue</a:t>
            </a:r>
          </a:p>
          <a:p>
            <a:pPr marL="990600" indent="-457200">
              <a:lnSpc>
                <a:spcPct val="100000"/>
              </a:lnSpc>
              <a:spcBef>
                <a:spcPts val="1200"/>
              </a:spcBef>
              <a:spcAft>
                <a:spcPts val="600"/>
              </a:spcAft>
              <a:buFont typeface="Wingdings" charset="2"/>
              <a:buChar char="Ø"/>
            </a:pPr>
            <a:r>
              <a:rPr lang="en-GB" dirty="0">
                <a:solidFill>
                  <a:srgbClr val="FFFFC4"/>
                </a:solidFill>
              </a:rPr>
              <a:t>Especially if antibiotic use is heavy &amp; infection control poor</a:t>
            </a:r>
          </a:p>
          <a:p>
            <a:pPr marL="723900" indent="-457200">
              <a:lnSpc>
                <a:spcPct val="100000"/>
              </a:lnSpc>
              <a:spcBef>
                <a:spcPts val="1200"/>
              </a:spcBef>
              <a:spcAft>
                <a:spcPts val="600"/>
              </a:spcAft>
              <a:buFont typeface="Arial"/>
              <a:buChar char="•"/>
            </a:pPr>
            <a:r>
              <a:rPr lang="en-GB" sz="2400" dirty="0"/>
              <a:t>Stewardship and infection control will have successes</a:t>
            </a:r>
          </a:p>
          <a:p>
            <a:pPr marL="990600" indent="-457200">
              <a:lnSpc>
                <a:spcPct val="100000"/>
              </a:lnSpc>
              <a:spcBef>
                <a:spcPts val="1200"/>
              </a:spcBef>
              <a:spcAft>
                <a:spcPts val="600"/>
              </a:spcAft>
              <a:buFont typeface="Wingdings" charset="2"/>
              <a:buChar char="Ø"/>
            </a:pPr>
            <a:r>
              <a:rPr lang="en-GB" dirty="0">
                <a:solidFill>
                  <a:srgbClr val="FFFFC4"/>
                </a:solidFill>
              </a:rPr>
              <a:t>But infection control difficult if resistance has spread to community</a:t>
            </a:r>
          </a:p>
          <a:p>
            <a:pPr marL="990600" indent="-457200">
              <a:lnSpc>
                <a:spcPct val="100000"/>
              </a:lnSpc>
              <a:spcBef>
                <a:spcPts val="1200"/>
              </a:spcBef>
              <a:spcAft>
                <a:spcPts val="600"/>
              </a:spcAft>
              <a:buFont typeface="Wingdings" charset="2"/>
              <a:buChar char="Ø"/>
            </a:pPr>
            <a:r>
              <a:rPr lang="en-GB" dirty="0">
                <a:solidFill>
                  <a:srgbClr val="FFFFC4"/>
                </a:solidFill>
              </a:rPr>
              <a:t>Success of stewardship IN REDUCING RESISTANCE unpredictable</a:t>
            </a:r>
          </a:p>
          <a:p>
            <a:pPr marL="723900" indent="-457200">
              <a:lnSpc>
                <a:spcPct val="100000"/>
              </a:lnSpc>
              <a:spcBef>
                <a:spcPts val="1200"/>
              </a:spcBef>
              <a:spcAft>
                <a:spcPts val="600"/>
              </a:spcAft>
              <a:buFont typeface="Arial"/>
              <a:buChar char="•"/>
            </a:pPr>
            <a:r>
              <a:rPr lang="en-GB" sz="2400" dirty="0"/>
              <a:t>Resistance mutations to new </a:t>
            </a:r>
            <a:r>
              <a:rPr lang="en-GB" sz="2400" dirty="0">
                <a:latin typeface="Symbol" charset="2"/>
                <a:cs typeface="Symbol" charset="2"/>
              </a:rPr>
              <a:t>b</a:t>
            </a:r>
            <a:r>
              <a:rPr lang="en-GB" sz="2400" dirty="0"/>
              <a:t>-lactamase inhibitor combos</a:t>
            </a:r>
            <a:endParaRPr lang="en-GB" dirty="0"/>
          </a:p>
          <a:p>
            <a:endParaRPr lang="en-GB" dirty="0"/>
          </a:p>
          <a:p>
            <a:endParaRPr lang="en-GB" dirty="0"/>
          </a:p>
        </p:txBody>
      </p:sp>
      <p:sp>
        <p:nvSpPr>
          <p:cNvPr id="4" name="TextBox 3"/>
          <p:cNvSpPr txBox="1"/>
          <p:nvPr/>
        </p:nvSpPr>
        <p:spPr>
          <a:xfrm>
            <a:off x="2514600" y="5791200"/>
            <a:ext cx="6457127" cy="523220"/>
          </a:xfrm>
          <a:prstGeom prst="rect">
            <a:avLst/>
          </a:prstGeom>
          <a:noFill/>
        </p:spPr>
        <p:txBody>
          <a:bodyPr wrap="none" rtlCol="0">
            <a:spAutoFit/>
          </a:bodyPr>
          <a:lstStyle/>
          <a:p>
            <a:r>
              <a:rPr lang="en-GB" sz="2800" b="1" i="1" dirty="0">
                <a:solidFill>
                  <a:srgbClr val="FFFFC4"/>
                </a:solidFill>
              </a:rPr>
              <a:t>And new black swans will take flight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381000"/>
            <a:ext cx="6864350" cy="1143000"/>
          </a:xfrm>
        </p:spPr>
        <p:txBody>
          <a:bodyPr anchor="ctr"/>
          <a:lstStyle/>
          <a:p>
            <a:r>
              <a:rPr lang="en-GB" sz="3200">
                <a:solidFill>
                  <a:srgbClr val="FFAB31"/>
                </a:solidFill>
                <a:ea typeface="ＭＳ Ｐゴシック" pitchFamily="-109" charset="-128"/>
                <a:cs typeface="ＭＳ Ｐゴシック" pitchFamily="-109" charset="-128"/>
              </a:rPr>
              <a:t>MICs (mg/L) CAZ-AVI- </a:t>
            </a:r>
            <a:r>
              <a:rPr lang="en-GB" sz="3200" i="1">
                <a:solidFill>
                  <a:srgbClr val="FFAB31"/>
                </a:solidFill>
                <a:ea typeface="ＭＳ Ｐゴシック" pitchFamily="-109" charset="-128"/>
                <a:cs typeface="ＭＳ Ｐゴシック" pitchFamily="-109" charset="-128"/>
              </a:rPr>
              <a:t>bla</a:t>
            </a:r>
            <a:r>
              <a:rPr lang="en-GB" sz="3200" baseline="-25000">
                <a:solidFill>
                  <a:srgbClr val="FFAB31"/>
                </a:solidFill>
                <a:ea typeface="ＭＳ Ｐゴシック" pitchFamily="-109" charset="-128"/>
                <a:cs typeface="ＭＳ Ｐゴシック" pitchFamily="-109" charset="-128"/>
              </a:rPr>
              <a:t>KPC</a:t>
            </a:r>
            <a:r>
              <a:rPr lang="en-GB" sz="3200">
                <a:solidFill>
                  <a:srgbClr val="FFAB31"/>
                </a:solidFill>
                <a:ea typeface="ＭＳ Ｐゴシック" pitchFamily="-109" charset="-128"/>
                <a:cs typeface="ＭＳ Ｐゴシック" pitchFamily="-109" charset="-128"/>
              </a:rPr>
              <a:t> mutants: avibactam combinations </a:t>
            </a:r>
            <a:br>
              <a:rPr lang="en-GB" sz="2800">
                <a:solidFill>
                  <a:srgbClr val="FFAB31"/>
                </a:solidFill>
                <a:ea typeface="ＭＳ Ｐゴシック" pitchFamily="-109" charset="-128"/>
                <a:cs typeface="ＭＳ Ｐゴシック" pitchFamily="-109" charset="-128"/>
              </a:rPr>
            </a:br>
            <a:endParaRPr lang="en-GB" sz="2800" baseline="-25000">
              <a:solidFill>
                <a:srgbClr val="FFAB31"/>
              </a:solidFill>
              <a:ea typeface="ＭＳ Ｐゴシック" pitchFamily="-109" charset="-128"/>
              <a:cs typeface="ＭＳ Ｐゴシック" pitchFamily="-109" charset="-128"/>
            </a:endParaRPr>
          </a:p>
        </p:txBody>
      </p:sp>
      <p:graphicFrame>
        <p:nvGraphicFramePr>
          <p:cNvPr id="4" name="Content Placeholder 3"/>
          <p:cNvGraphicFramePr>
            <a:graphicFrameLocks noGrp="1"/>
          </p:cNvGraphicFramePr>
          <p:nvPr>
            <p:ph idx="1"/>
          </p:nvPr>
        </p:nvGraphicFramePr>
        <p:xfrm>
          <a:off x="107950" y="1412875"/>
          <a:ext cx="8474078" cy="4933319"/>
        </p:xfrm>
        <a:graphic>
          <a:graphicData uri="http://schemas.openxmlformats.org/drawingml/2006/table">
            <a:tbl>
              <a:tblPr/>
              <a:tblGrid>
                <a:gridCol w="2560638">
                  <a:extLst>
                    <a:ext uri="{9D8B030D-6E8A-4147-A177-3AD203B41FA5}">
                      <a16:colId xmlns:a16="http://schemas.microsoft.com/office/drawing/2014/main" val="20000"/>
                    </a:ext>
                  </a:extLst>
                </a:gridCol>
                <a:gridCol w="1478360">
                  <a:extLst>
                    <a:ext uri="{9D8B030D-6E8A-4147-A177-3AD203B41FA5}">
                      <a16:colId xmlns:a16="http://schemas.microsoft.com/office/drawing/2014/main" val="20001"/>
                    </a:ext>
                  </a:extLst>
                </a:gridCol>
                <a:gridCol w="1478360">
                  <a:extLst>
                    <a:ext uri="{9D8B030D-6E8A-4147-A177-3AD203B41FA5}">
                      <a16:colId xmlns:a16="http://schemas.microsoft.com/office/drawing/2014/main" val="20002"/>
                    </a:ext>
                  </a:extLst>
                </a:gridCol>
                <a:gridCol w="1478360">
                  <a:extLst>
                    <a:ext uri="{9D8B030D-6E8A-4147-A177-3AD203B41FA5}">
                      <a16:colId xmlns:a16="http://schemas.microsoft.com/office/drawing/2014/main" val="20003"/>
                    </a:ext>
                  </a:extLst>
                </a:gridCol>
                <a:gridCol w="1478360">
                  <a:extLst>
                    <a:ext uri="{9D8B030D-6E8A-4147-A177-3AD203B41FA5}">
                      <a16:colId xmlns:a16="http://schemas.microsoft.com/office/drawing/2014/main" val="20004"/>
                    </a:ext>
                  </a:extLst>
                </a:gridCol>
              </a:tblGrid>
              <a:tr h="823913">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FFFFC4"/>
                          </a:solidFill>
                          <a:effectLst/>
                          <a:latin typeface="Arial" charset="0"/>
                          <a:ea typeface="Arial" charset="0"/>
                          <a:cs typeface="Arial" charset="0"/>
                        </a:rPr>
                        <a:t>Single &amp; multi-step mutants (X+Y)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C4"/>
                          </a:solidFill>
                          <a:effectLst/>
                          <a:latin typeface="Arial" charset="0"/>
                          <a:ea typeface="Arial" charset="0"/>
                          <a:cs typeface="Arial" charset="0"/>
                        </a:rPr>
                        <a:t>CAZ-AVI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C4"/>
                          </a:solidFill>
                          <a:effectLst/>
                          <a:latin typeface="Arial" charset="0"/>
                          <a:ea typeface="Arial" charset="0"/>
                          <a:cs typeface="Arial" charset="0"/>
                        </a:rPr>
                        <a:t>4 mg/L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GB"/>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C4"/>
                          </a:solidFill>
                          <a:effectLst/>
                          <a:latin typeface="Arial" charset="0"/>
                          <a:ea typeface="Arial" charset="0"/>
                          <a:cs typeface="Arial" charset="0"/>
                        </a:rPr>
                        <a:t>Ceftaroline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C4"/>
                          </a:solidFill>
                          <a:effectLst/>
                          <a:latin typeface="Arial" charset="0"/>
                          <a:ea typeface="Arial" charset="0"/>
                          <a:cs typeface="Arial" charset="0"/>
                        </a:rPr>
                        <a:t>–AVI 4 mg/L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GB"/>
                    </a:p>
                  </a:txBody>
                  <a:tcPr/>
                </a:tc>
                <a:extLst>
                  <a:ext uri="{0D108BD9-81ED-4DB2-BD59-A6C34878D82A}">
                    <a16:rowId xmlns:a16="http://schemas.microsoft.com/office/drawing/2014/main" val="10000"/>
                  </a:ext>
                </a:extLst>
              </a:tr>
              <a:tr h="465138">
                <a:tc vMerge="1">
                  <a:txBody>
                    <a:bodyPr/>
                    <a:lstStyle/>
                    <a:p>
                      <a:endParaRPr lang="en-GB"/>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C4"/>
                          </a:solidFill>
                          <a:effectLst/>
                          <a:latin typeface="Arial" charset="0"/>
                          <a:ea typeface="Arial" charset="0"/>
                          <a:cs typeface="Arial" charset="0"/>
                        </a:rPr>
                        <a:t>Parent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C4"/>
                          </a:solidFill>
                          <a:effectLst/>
                          <a:latin typeface="Arial" charset="0"/>
                          <a:ea typeface="Arial" charset="0"/>
                          <a:cs typeface="Arial" charset="0"/>
                        </a:rPr>
                        <a:t>Mutants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C4"/>
                          </a:solidFill>
                          <a:effectLst/>
                          <a:latin typeface="Arial" charset="0"/>
                          <a:ea typeface="Arial" charset="0"/>
                          <a:cs typeface="Arial" charset="0"/>
                        </a:rPr>
                        <a:t>Parent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C4"/>
                          </a:solidFill>
                          <a:effectLst/>
                          <a:latin typeface="Arial" charset="0"/>
                          <a:ea typeface="Arial" charset="0"/>
                          <a:cs typeface="Arial" charset="0"/>
                        </a:rPr>
                        <a:t>Mutants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1"/>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a:ln>
                            <a:noFill/>
                          </a:ln>
                          <a:solidFill>
                            <a:srgbClr val="FFFFC4"/>
                          </a:solidFill>
                          <a:effectLst/>
                          <a:latin typeface="Arial" charset="0"/>
                          <a:ea typeface="Arial" charset="0"/>
                          <a:cs typeface="Arial" charset="0"/>
                        </a:rPr>
                        <a:t>Klebsiella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FFFF"/>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FFFF"/>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FFFF"/>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FFFF"/>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2"/>
                  </a:ext>
                </a:extLst>
              </a:tr>
              <a:tr h="465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Cambria" charset="0"/>
                          <a:cs typeface="Cambria" charset="0"/>
                        </a:rPr>
                        <a:t>  NCTC13438 (29+2)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4-128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3"/>
                  </a:ext>
                </a:extLst>
              </a:tr>
              <a:tr h="465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Cambria" charset="0"/>
                          <a:cs typeface="Cambria" charset="0"/>
                        </a:rPr>
                        <a:t>  H…643 (24+6)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8-128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4"/>
                  </a:ext>
                </a:extLst>
              </a:tr>
              <a:tr h="465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a:ln>
                            <a:noFill/>
                          </a:ln>
                          <a:solidFill>
                            <a:srgbClr val="FFFFC4"/>
                          </a:solidFill>
                          <a:effectLst/>
                          <a:latin typeface="Arial" charset="0"/>
                          <a:ea typeface="Arial" charset="0"/>
                          <a:cs typeface="Arial" charset="0"/>
                        </a:rPr>
                        <a:t>Enterobacter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5"/>
                  </a:ext>
                </a:extLst>
              </a:tr>
              <a:tr h="465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Cambria" charset="0"/>
                          <a:cs typeface="Cambria" charset="0"/>
                        </a:rPr>
                        <a:t>  H…226 (28+5)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4-128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FFFFFF"/>
                          </a:solidFill>
                          <a:effectLst/>
                          <a:latin typeface="Arial" charset="0"/>
                          <a:ea typeface="Arial" charset="0"/>
                          <a:cs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6"/>
                  </a:ext>
                </a:extLst>
              </a:tr>
              <a:tr h="465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Cambria" charset="0"/>
                          <a:cs typeface="Cambria" charset="0"/>
                        </a:rPr>
                        <a:t>  H…216 (7+0)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FFFFFF"/>
                          </a:solidFill>
                          <a:effectLst/>
                          <a:latin typeface="Arial" charset="0"/>
                          <a:ea typeface="Arial" charset="0"/>
                          <a:cs typeface="Arial" charset="0"/>
                        </a:rPr>
                        <a:t>8-64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FFFF"/>
                          </a:solidFill>
                          <a:effectLst/>
                          <a:latin typeface="Arial" charset="0"/>
                          <a:ea typeface="Arial" charset="0"/>
                          <a:cs typeface="Arial"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FFFFFF"/>
                          </a:solidFill>
                          <a:effectLst/>
                          <a:latin typeface="Arial" charset="0"/>
                          <a:ea typeface="Arial" charset="0"/>
                          <a:cs typeface="Arial" charset="0"/>
                        </a:rPr>
                        <a:t>0.5-2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7"/>
                  </a:ext>
                </a:extLst>
              </a:tr>
              <a:tr h="46513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0" i="0" u="none" strike="noStrike" cap="none" normalizeH="0" baseline="0" dirty="0">
                          <a:ln>
                            <a:noFill/>
                          </a:ln>
                          <a:solidFill>
                            <a:srgbClr val="000000"/>
                          </a:solidFill>
                          <a:effectLst/>
                          <a:latin typeface="Arial" charset="0"/>
                          <a:ea typeface="Cambria" charset="0"/>
                          <a:cs typeface="Cambria" charset="0"/>
                        </a:rPr>
                        <a:t>13/14 mutants sequenced had changes to </a:t>
                      </a:r>
                      <a:r>
                        <a:rPr kumimoji="0" lang="en-GB" sz="2800" b="0" i="1" u="none" strike="noStrike" cap="none" normalizeH="0" baseline="0" dirty="0">
                          <a:ln>
                            <a:noFill/>
                          </a:ln>
                          <a:solidFill>
                            <a:srgbClr val="000000"/>
                          </a:solidFill>
                          <a:effectLst/>
                          <a:latin typeface="Arial" charset="0"/>
                          <a:ea typeface="Cambria" charset="0"/>
                          <a:cs typeface="Cambria" charset="0"/>
                        </a:rPr>
                        <a:t>bla</a:t>
                      </a:r>
                      <a:r>
                        <a:rPr kumimoji="0" lang="en-GB" sz="2800" b="0" i="0" u="none" strike="noStrike" cap="none" normalizeH="0" baseline="-25000" dirty="0">
                          <a:ln>
                            <a:noFill/>
                          </a:ln>
                          <a:solidFill>
                            <a:srgbClr val="000000"/>
                          </a:solidFill>
                          <a:effectLst/>
                          <a:latin typeface="Arial" charset="0"/>
                          <a:ea typeface="Cambria" charset="0"/>
                          <a:cs typeface="Cambria" charset="0"/>
                        </a:rPr>
                        <a:t>KPC</a:t>
                      </a:r>
                      <a:r>
                        <a:rPr kumimoji="0" lang="en-GB" sz="2800" b="0" i="0" u="none" strike="noStrike" cap="none" normalizeH="0" baseline="0" dirty="0">
                          <a:ln>
                            <a:noFill/>
                          </a:ln>
                          <a:solidFill>
                            <a:srgbClr val="000000"/>
                          </a:solidFill>
                          <a:effectLst/>
                          <a:latin typeface="Arial" charset="0"/>
                          <a:ea typeface="Cambria" charset="0"/>
                          <a:cs typeface="Cambria" charset="0"/>
                        </a:rPr>
                        <a:t>, mostly around  </a:t>
                      </a:r>
                      <a:r>
                        <a:rPr kumimoji="0" lang="en-GB" sz="2800" b="0" i="0" u="none" strike="noStrike" cap="none" normalizeH="0" baseline="0" dirty="0">
                          <a:ln>
                            <a:noFill/>
                          </a:ln>
                          <a:solidFill>
                            <a:srgbClr val="000000"/>
                          </a:solidFill>
                          <a:effectLst/>
                          <a:latin typeface="Symbol" charset="2"/>
                          <a:ea typeface="Cambria" charset="0"/>
                          <a:cs typeface="Cambria" charset="0"/>
                        </a:rPr>
                        <a:t>W</a:t>
                      </a:r>
                      <a:r>
                        <a:rPr kumimoji="0" lang="en-GB" sz="2800" b="0" i="0" u="none" strike="noStrike" cap="none" normalizeH="0" baseline="0" dirty="0">
                          <a:ln>
                            <a:noFill/>
                          </a:ln>
                          <a:solidFill>
                            <a:srgbClr val="000000"/>
                          </a:solidFill>
                          <a:effectLst/>
                          <a:latin typeface="Arial" charset="0"/>
                          <a:ea typeface="Cambria" charset="0"/>
                          <a:cs typeface="Cambria" charset="0"/>
                        </a:rPr>
                        <a:t> loop</a:t>
                      </a:r>
                      <a:endParaRPr kumimoji="0" lang="en-GB" sz="2000" b="0" i="0" u="none" strike="noStrike" cap="none" normalizeH="0" baseline="0" dirty="0">
                        <a:ln>
                          <a:noFill/>
                        </a:ln>
                        <a:solidFill>
                          <a:schemeClr val="tx2"/>
                        </a:solidFill>
                        <a:effectLst/>
                        <a:latin typeface="Arial" charset="0"/>
                        <a:ea typeface="Cambria"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FFFFFF"/>
                        </a:solidFill>
                        <a:effectLst/>
                        <a:latin typeface="Arial" charset="0"/>
                        <a:ea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34"/>
                    </a:solidFill>
                  </a:tcPr>
                </a:tc>
                <a:extLst>
                  <a:ext uri="{0D108BD9-81ED-4DB2-BD59-A6C34878D82A}">
                    <a16:rowId xmlns:a16="http://schemas.microsoft.com/office/drawing/2014/main" val="10008"/>
                  </a:ext>
                </a:extLst>
              </a:tr>
            </a:tbl>
          </a:graphicData>
        </a:graphic>
      </p:graphicFrame>
      <p:sp>
        <p:nvSpPr>
          <p:cNvPr id="34894" name="TextBox 5"/>
          <p:cNvSpPr txBox="1">
            <a:spLocks noChangeArrowheads="1"/>
          </p:cNvSpPr>
          <p:nvPr/>
        </p:nvSpPr>
        <p:spPr bwMode="auto">
          <a:xfrm>
            <a:off x="5375275" y="6485408"/>
            <a:ext cx="3029740" cy="307777"/>
          </a:xfrm>
          <a:prstGeom prst="rect">
            <a:avLst/>
          </a:prstGeom>
          <a:noFill/>
          <a:ln w="9525">
            <a:noFill/>
            <a:miter lim="800000"/>
            <a:headEnd/>
            <a:tailEnd/>
          </a:ln>
        </p:spPr>
        <p:txBody>
          <a:bodyPr wrap="none">
            <a:prstTxWarp prst="textNoShape">
              <a:avLst/>
            </a:prstTxWarp>
            <a:spAutoFit/>
          </a:bodyPr>
          <a:lstStyle/>
          <a:p>
            <a:pPr eaLnBrk="1" hangingPunct="1"/>
            <a:r>
              <a:rPr lang="en-GB" sz="1400" dirty="0">
                <a:solidFill>
                  <a:schemeClr val="tx2"/>
                </a:solidFill>
              </a:rPr>
              <a:t>Livermore </a:t>
            </a:r>
            <a:r>
              <a:rPr lang="en-GB" sz="1400" i="1" dirty="0">
                <a:solidFill>
                  <a:schemeClr val="tx2"/>
                </a:solidFill>
              </a:rPr>
              <a:t>et al</a:t>
            </a:r>
            <a:r>
              <a:rPr lang="en-GB" sz="1400" dirty="0">
                <a:solidFill>
                  <a:schemeClr val="tx2"/>
                </a:solidFill>
              </a:rPr>
              <a:t>.  AAC 2015;</a:t>
            </a:r>
            <a:r>
              <a:rPr lang="en-GB" sz="1400" b="1" dirty="0">
                <a:solidFill>
                  <a:schemeClr val="tx2"/>
                </a:solidFill>
              </a:rPr>
              <a:t>59:</a:t>
            </a:r>
            <a:r>
              <a:rPr lang="en-GB" sz="1400" dirty="0">
                <a:solidFill>
                  <a:schemeClr val="tx2"/>
                </a:solidFill>
              </a:rPr>
              <a:t>5324</a:t>
            </a:r>
          </a:p>
        </p:txBody>
      </p:sp>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622300"/>
            <a:ext cx="6769100" cy="719138"/>
          </a:xfrm>
        </p:spPr>
        <p:txBody>
          <a:bodyPr/>
          <a:lstStyle/>
          <a:p>
            <a:r>
              <a:rPr lang="en-GB" sz="3200">
                <a:solidFill>
                  <a:srgbClr val="FFAB31"/>
                </a:solidFill>
                <a:ea typeface="ＭＳ Ｐゴシック" charset="-128"/>
                <a:cs typeface="ＭＳ Ｐゴシック" charset="-128"/>
              </a:rPr>
              <a:t>Ceftazidime-avibactam vs. Carbapenem-R Enterobacteriaceae</a:t>
            </a:r>
          </a:p>
        </p:txBody>
      </p:sp>
      <p:sp>
        <p:nvSpPr>
          <p:cNvPr id="24579" name="Content Placeholder 2"/>
          <p:cNvSpPr>
            <a:spLocks noGrp="1"/>
          </p:cNvSpPr>
          <p:nvPr>
            <p:ph idx="1"/>
          </p:nvPr>
        </p:nvSpPr>
        <p:spPr>
          <a:xfrm>
            <a:off x="228600" y="1857375"/>
            <a:ext cx="8839199" cy="4162425"/>
          </a:xfrm>
        </p:spPr>
        <p:txBody>
          <a:bodyPr/>
          <a:lstStyle/>
          <a:p>
            <a:pPr>
              <a:lnSpc>
                <a:spcPct val="100000"/>
              </a:lnSpc>
              <a:spcBef>
                <a:spcPts val="1200"/>
              </a:spcBef>
              <a:spcAft>
                <a:spcPts val="600"/>
              </a:spcAft>
            </a:pPr>
            <a:r>
              <a:rPr lang="en-GB" sz="2400" b="1" dirty="0">
                <a:solidFill>
                  <a:srgbClr val="FFFFC4"/>
                </a:solidFill>
                <a:ea typeface="ＭＳ Ｐゴシック" charset="-128"/>
                <a:cs typeface="ＭＳ Ｐゴシック" charset="-128"/>
              </a:rPr>
              <a:t>University of Pittsburgh, consecutive CAZ-AVI patients</a:t>
            </a:r>
          </a:p>
          <a:p>
            <a:pPr>
              <a:lnSpc>
                <a:spcPct val="100000"/>
              </a:lnSpc>
              <a:spcBef>
                <a:spcPts val="1200"/>
              </a:spcBef>
              <a:spcAft>
                <a:spcPts val="600"/>
              </a:spcAft>
              <a:buFont typeface="Wingdings" charset="2"/>
              <a:buChar char="Ø"/>
            </a:pPr>
            <a:r>
              <a:rPr lang="en-GB" sz="2400" dirty="0">
                <a:ea typeface="ＭＳ Ｐゴシック" charset="-128"/>
                <a:cs typeface="ＭＳ Ｐゴシック" charset="-128"/>
              </a:rPr>
              <a:t>37 carbapenem-R; 31 with KPC; 31 </a:t>
            </a:r>
            <a:r>
              <a:rPr lang="en-GB" sz="2400" i="1" dirty="0">
                <a:ea typeface="ＭＳ Ｐゴシック" charset="-128"/>
                <a:cs typeface="ＭＳ Ｐゴシック" charset="-128"/>
              </a:rPr>
              <a:t>Klebsiella</a:t>
            </a:r>
          </a:p>
          <a:p>
            <a:pPr>
              <a:lnSpc>
                <a:spcPct val="100000"/>
              </a:lnSpc>
              <a:spcBef>
                <a:spcPts val="1200"/>
              </a:spcBef>
              <a:spcAft>
                <a:spcPts val="600"/>
              </a:spcAft>
              <a:buFont typeface="Wingdings" charset="2"/>
              <a:buChar char="Ø"/>
            </a:pPr>
            <a:r>
              <a:rPr lang="en-GB" sz="2400" dirty="0">
                <a:ea typeface="ＭＳ Ｐゴシック" charset="-128"/>
                <a:cs typeface="ＭＳ Ｐゴシック" charset="-128"/>
              </a:rPr>
              <a:t>Various infections: 12 pneumonias, 10 bacteraemias</a:t>
            </a:r>
          </a:p>
          <a:p>
            <a:pPr>
              <a:lnSpc>
                <a:spcPct val="100000"/>
              </a:lnSpc>
              <a:spcBef>
                <a:spcPts val="1200"/>
              </a:spcBef>
              <a:spcAft>
                <a:spcPts val="600"/>
              </a:spcAft>
              <a:buFont typeface="Wingdings" charset="2"/>
              <a:buChar char="Ø"/>
            </a:pPr>
            <a:r>
              <a:rPr lang="en-GB" sz="2400" dirty="0">
                <a:ea typeface="ＭＳ Ｐゴシック" charset="-128"/>
                <a:cs typeface="ＭＳ Ｐゴシック" charset="-128"/>
              </a:rPr>
              <a:t>Clinical cure = 67%</a:t>
            </a:r>
          </a:p>
          <a:p>
            <a:pPr>
              <a:lnSpc>
                <a:spcPct val="100000"/>
              </a:lnSpc>
              <a:spcBef>
                <a:spcPts val="1200"/>
              </a:spcBef>
              <a:spcAft>
                <a:spcPts val="600"/>
              </a:spcAft>
              <a:buFont typeface="Wingdings" charset="2"/>
              <a:buChar char="Ø"/>
            </a:pPr>
            <a:r>
              <a:rPr lang="en-GB" sz="2400" dirty="0">
                <a:ea typeface="ＭＳ Ｐゴシック" charset="-128"/>
                <a:cs typeface="ＭＳ Ｐゴシック" charset="-128"/>
              </a:rPr>
              <a:t>90-day survival = 62%</a:t>
            </a:r>
          </a:p>
          <a:p>
            <a:pPr>
              <a:lnSpc>
                <a:spcPct val="100000"/>
              </a:lnSpc>
              <a:spcBef>
                <a:spcPts val="1200"/>
              </a:spcBef>
              <a:spcAft>
                <a:spcPts val="600"/>
              </a:spcAft>
              <a:buFont typeface="Wingdings" charset="2"/>
              <a:buChar char="Ø"/>
            </a:pPr>
            <a:r>
              <a:rPr lang="en-GB" sz="2400" dirty="0">
                <a:ea typeface="ＭＳ Ｐゴシック" charset="-128"/>
                <a:cs typeface="ＭＳ Ｐゴシック" charset="-128"/>
              </a:rPr>
              <a:t>Microbiological failure = 10 (27%)</a:t>
            </a:r>
          </a:p>
          <a:p>
            <a:pPr>
              <a:lnSpc>
                <a:spcPct val="100000"/>
              </a:lnSpc>
              <a:spcBef>
                <a:spcPts val="1200"/>
              </a:spcBef>
              <a:spcAft>
                <a:spcPts val="600"/>
              </a:spcAft>
              <a:buFont typeface="Wingdings" charset="2"/>
              <a:buChar char="Ø"/>
            </a:pPr>
            <a:r>
              <a:rPr lang="en-GB" sz="2400" b="1" dirty="0">
                <a:ea typeface="ＭＳ Ｐゴシック" charset="-128"/>
                <a:cs typeface="ＭＳ Ｐゴシック" charset="-128"/>
              </a:rPr>
              <a:t>3 KPC cases with resistance selected (MICs 64-128 mg/L)</a:t>
            </a:r>
          </a:p>
        </p:txBody>
      </p:sp>
      <p:sp>
        <p:nvSpPr>
          <p:cNvPr id="24580" name="TextBox 3"/>
          <p:cNvSpPr txBox="1">
            <a:spLocks noChangeArrowheads="1"/>
          </p:cNvSpPr>
          <p:nvPr/>
        </p:nvSpPr>
        <p:spPr bwMode="auto">
          <a:xfrm>
            <a:off x="4911725" y="6407150"/>
            <a:ext cx="4052888" cy="261938"/>
          </a:xfrm>
          <a:prstGeom prst="rect">
            <a:avLst/>
          </a:prstGeom>
          <a:noFill/>
          <a:ln w="9525">
            <a:noFill/>
            <a:miter lim="800000"/>
            <a:headEnd/>
            <a:tailEnd/>
          </a:ln>
        </p:spPr>
        <p:txBody>
          <a:bodyPr wrap="none">
            <a:prstTxWarp prst="textNoShape">
              <a:avLst/>
            </a:prstTxWarp>
            <a:spAutoFit/>
          </a:bodyPr>
          <a:lstStyle/>
          <a:p>
            <a:pPr eaLnBrk="1" hangingPunct="1"/>
            <a:r>
              <a:rPr lang="en-GB" sz="1100">
                <a:solidFill>
                  <a:schemeClr val="tx2"/>
                </a:solidFill>
              </a:rPr>
              <a:t>Carmeli </a:t>
            </a:r>
            <a:r>
              <a:rPr lang="en-GB" sz="1100" i="1">
                <a:solidFill>
                  <a:schemeClr val="tx2"/>
                </a:solidFill>
              </a:rPr>
              <a:t>et al., LID </a:t>
            </a:r>
            <a:r>
              <a:rPr lang="en-GB" sz="1100">
                <a:solidFill>
                  <a:schemeClr val="tx2"/>
                </a:solidFill>
              </a:rPr>
              <a:t>2016;</a:t>
            </a:r>
            <a:r>
              <a:rPr lang="en-GB" sz="1100" b="1">
                <a:solidFill>
                  <a:schemeClr val="tx2"/>
                </a:solidFill>
              </a:rPr>
              <a:t>16:</a:t>
            </a:r>
            <a:r>
              <a:rPr lang="en-GB" sz="1100">
                <a:solidFill>
                  <a:schemeClr val="tx2"/>
                </a:solidFill>
              </a:rPr>
              <a:t>661;  Shields </a:t>
            </a:r>
            <a:r>
              <a:rPr lang="en-GB" sz="1100" i="1">
                <a:solidFill>
                  <a:schemeClr val="tx2"/>
                </a:solidFill>
              </a:rPr>
              <a:t>et al. CID </a:t>
            </a:r>
            <a:r>
              <a:rPr lang="en-GB" sz="1100">
                <a:solidFill>
                  <a:schemeClr val="tx2"/>
                </a:solidFill>
              </a:rPr>
              <a:t>2016 epub</a:t>
            </a:r>
          </a:p>
        </p:txBody>
      </p:sp>
    </p:spTree>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215900" y="404813"/>
            <a:ext cx="6516688" cy="1008062"/>
          </a:xfrm>
        </p:spPr>
        <p:txBody>
          <a:bodyPr/>
          <a:lstStyle/>
          <a:p>
            <a:r>
              <a:rPr lang="en-GB" sz="3600">
                <a:solidFill>
                  <a:srgbClr val="FBB029"/>
                </a:solidFill>
                <a:ea typeface="ＭＳ Ｐゴシック" pitchFamily="-106" charset="-128"/>
                <a:cs typeface="ＭＳ Ｐゴシック" pitchFamily="-106" charset="-128"/>
              </a:rPr>
              <a:t>AmpC changes selected in ceftolozane/tazo R</a:t>
            </a:r>
            <a:r>
              <a:rPr lang="en-GB" sz="3600" baseline="-25000">
                <a:solidFill>
                  <a:srgbClr val="FBB029"/>
                </a:solidFill>
                <a:ea typeface="ＭＳ Ｐゴシック" pitchFamily="-106" charset="-128"/>
                <a:cs typeface="ＭＳ Ｐゴシック" pitchFamily="-106" charset="-128"/>
              </a:rPr>
              <a:t>x</a:t>
            </a:r>
            <a:endParaRPr lang="en-GB" sz="3600">
              <a:solidFill>
                <a:srgbClr val="FBB029"/>
              </a:solidFill>
              <a:ea typeface="ＭＳ Ｐゴシック" pitchFamily="-106" charset="-128"/>
              <a:cs typeface="ＭＳ Ｐゴシック" pitchFamily="-106" charset="-128"/>
            </a:endParaRPr>
          </a:p>
        </p:txBody>
      </p:sp>
      <p:graphicFrame>
        <p:nvGraphicFramePr>
          <p:cNvPr id="4" name="Content Placeholder 3"/>
          <p:cNvGraphicFramePr>
            <a:graphicFrameLocks noGrp="1"/>
          </p:cNvGraphicFramePr>
          <p:nvPr>
            <p:ph idx="1"/>
          </p:nvPr>
        </p:nvGraphicFramePr>
        <p:xfrm>
          <a:off x="250825" y="1700213"/>
          <a:ext cx="8712966" cy="4450080"/>
        </p:xfrm>
        <a:graphic>
          <a:graphicData uri="http://schemas.openxmlformats.org/drawingml/2006/table">
            <a:tbl>
              <a:tblPr firstRow="1" bandRow="1">
                <a:tableStyleId>{5C22544A-7EE6-4342-B048-85BDC9FD1C3A}</a:tableStyleId>
              </a:tblPr>
              <a:tblGrid>
                <a:gridCol w="2140080">
                  <a:extLst>
                    <a:ext uri="{9D8B030D-6E8A-4147-A177-3AD203B41FA5}">
                      <a16:colId xmlns:a16="http://schemas.microsoft.com/office/drawing/2014/main" val="20000"/>
                    </a:ext>
                  </a:extLst>
                </a:gridCol>
                <a:gridCol w="1095481">
                  <a:extLst>
                    <a:ext uri="{9D8B030D-6E8A-4147-A177-3AD203B41FA5}">
                      <a16:colId xmlns:a16="http://schemas.microsoft.com/office/drawing/2014/main" val="20001"/>
                    </a:ext>
                  </a:extLst>
                </a:gridCol>
                <a:gridCol w="1095481">
                  <a:extLst>
                    <a:ext uri="{9D8B030D-6E8A-4147-A177-3AD203B41FA5}">
                      <a16:colId xmlns:a16="http://schemas.microsoft.com/office/drawing/2014/main" val="20002"/>
                    </a:ext>
                  </a:extLst>
                </a:gridCol>
                <a:gridCol w="1095481">
                  <a:extLst>
                    <a:ext uri="{9D8B030D-6E8A-4147-A177-3AD203B41FA5}">
                      <a16:colId xmlns:a16="http://schemas.microsoft.com/office/drawing/2014/main" val="20003"/>
                    </a:ext>
                  </a:extLst>
                </a:gridCol>
                <a:gridCol w="1095481">
                  <a:extLst>
                    <a:ext uri="{9D8B030D-6E8A-4147-A177-3AD203B41FA5}">
                      <a16:colId xmlns:a16="http://schemas.microsoft.com/office/drawing/2014/main" val="20004"/>
                    </a:ext>
                  </a:extLst>
                </a:gridCol>
                <a:gridCol w="1095481">
                  <a:extLst>
                    <a:ext uri="{9D8B030D-6E8A-4147-A177-3AD203B41FA5}">
                      <a16:colId xmlns:a16="http://schemas.microsoft.com/office/drawing/2014/main" val="20005"/>
                    </a:ext>
                  </a:extLst>
                </a:gridCol>
                <a:gridCol w="1095481">
                  <a:extLst>
                    <a:ext uri="{9D8B030D-6E8A-4147-A177-3AD203B41FA5}">
                      <a16:colId xmlns:a16="http://schemas.microsoft.com/office/drawing/2014/main" val="20006"/>
                    </a:ext>
                  </a:extLst>
                </a:gridCol>
              </a:tblGrid>
              <a:tr h="370840">
                <a:tc>
                  <a:txBody>
                    <a:bodyPr/>
                    <a:lstStyle/>
                    <a:p>
                      <a:endParaRPr lang="en-GB" dirty="0">
                        <a:solidFill>
                          <a:srgbClr val="FFFF99"/>
                        </a:solidFill>
                      </a:endParaRPr>
                    </a:p>
                  </a:txBody>
                  <a:tcPr anchor="ctr">
                    <a:solidFill>
                      <a:srgbClr val="000000"/>
                    </a:solidFill>
                  </a:tcPr>
                </a:tc>
                <a:tc>
                  <a:txBody>
                    <a:bodyPr/>
                    <a:lstStyle/>
                    <a:p>
                      <a:r>
                        <a:rPr lang="en-GB" b="0" dirty="0">
                          <a:solidFill>
                            <a:srgbClr val="FFFCBB"/>
                          </a:solidFill>
                        </a:rPr>
                        <a:t>PA105A</a:t>
                      </a:r>
                    </a:p>
                  </a:txBody>
                  <a:tcPr anchor="ctr">
                    <a:solidFill>
                      <a:srgbClr val="000000"/>
                    </a:solidFill>
                  </a:tcPr>
                </a:tc>
                <a:tc>
                  <a:txBody>
                    <a:bodyPr/>
                    <a:lstStyle/>
                    <a:p>
                      <a:r>
                        <a:rPr lang="en-GB" b="0" dirty="0">
                          <a:solidFill>
                            <a:srgbClr val="FFFCBB"/>
                          </a:solidFill>
                        </a:rPr>
                        <a:t>PA147A</a:t>
                      </a:r>
                    </a:p>
                  </a:txBody>
                  <a:tcPr anchor="ctr">
                    <a:solidFill>
                      <a:srgbClr val="000000"/>
                    </a:solidFill>
                  </a:tcPr>
                </a:tc>
                <a:tc>
                  <a:txBody>
                    <a:bodyPr/>
                    <a:lstStyle/>
                    <a:p>
                      <a:r>
                        <a:rPr lang="en-GB" dirty="0">
                          <a:solidFill>
                            <a:srgbClr val="FFFCBB"/>
                          </a:solidFill>
                        </a:rPr>
                        <a:t>109-E9</a:t>
                      </a:r>
                    </a:p>
                  </a:txBody>
                  <a:tcPr anchor="ctr">
                    <a:solidFill>
                      <a:srgbClr val="800000"/>
                    </a:solidFill>
                  </a:tcPr>
                </a:tc>
                <a:tc>
                  <a:txBody>
                    <a:bodyPr/>
                    <a:lstStyle/>
                    <a:p>
                      <a:r>
                        <a:rPr lang="en-GB" dirty="0">
                          <a:solidFill>
                            <a:srgbClr val="FFFCBB"/>
                          </a:solidFill>
                        </a:rPr>
                        <a:t>110-G8</a:t>
                      </a:r>
                    </a:p>
                  </a:txBody>
                  <a:tcPr anchor="ctr">
                    <a:solidFill>
                      <a:srgbClr val="800000"/>
                    </a:solidFill>
                  </a:tcPr>
                </a:tc>
                <a:tc>
                  <a:txBody>
                    <a:bodyPr/>
                    <a:lstStyle/>
                    <a:p>
                      <a:r>
                        <a:rPr lang="en-GB" dirty="0">
                          <a:solidFill>
                            <a:srgbClr val="FFFCBB"/>
                          </a:solidFill>
                        </a:rPr>
                        <a:t>101-E5</a:t>
                      </a:r>
                    </a:p>
                  </a:txBody>
                  <a:tcPr anchor="ctr">
                    <a:solidFill>
                      <a:srgbClr val="0F2D01"/>
                    </a:solidFill>
                  </a:tcPr>
                </a:tc>
                <a:tc>
                  <a:txBody>
                    <a:bodyPr/>
                    <a:lstStyle/>
                    <a:p>
                      <a:r>
                        <a:rPr lang="en-GB" dirty="0">
                          <a:solidFill>
                            <a:srgbClr val="FFFCBB"/>
                          </a:solidFill>
                        </a:rPr>
                        <a:t>103-H8</a:t>
                      </a:r>
                    </a:p>
                  </a:txBody>
                  <a:tcPr anchor="ctr">
                    <a:solidFill>
                      <a:srgbClr val="0F2D01"/>
                    </a:solidFill>
                  </a:tcPr>
                </a:tc>
                <a:extLst>
                  <a:ext uri="{0D108BD9-81ED-4DB2-BD59-A6C34878D82A}">
                    <a16:rowId xmlns:a16="http://schemas.microsoft.com/office/drawing/2014/main" val="10000"/>
                  </a:ext>
                </a:extLst>
              </a:tr>
              <a:tr h="370840">
                <a:tc>
                  <a:txBody>
                    <a:bodyPr/>
                    <a:lstStyle/>
                    <a:p>
                      <a:r>
                        <a:rPr lang="en-GB" dirty="0">
                          <a:solidFill>
                            <a:srgbClr val="FFFCBB"/>
                          </a:solidFill>
                        </a:rPr>
                        <a:t>Ceftolozane-</a:t>
                      </a:r>
                      <a:r>
                        <a:rPr lang="en-GB" dirty="0" err="1">
                          <a:solidFill>
                            <a:srgbClr val="FFFCBB"/>
                          </a:solidFill>
                        </a:rPr>
                        <a:t>tazo</a:t>
                      </a:r>
                      <a:endParaRPr lang="en-GB" dirty="0">
                        <a:solidFill>
                          <a:srgbClr val="FFFCBB"/>
                        </a:solidFill>
                      </a:endParaRPr>
                    </a:p>
                  </a:txBody>
                  <a:tcPr anchor="ctr">
                    <a:solidFill>
                      <a:srgbClr val="000000"/>
                    </a:solidFill>
                  </a:tcPr>
                </a:tc>
                <a:tc>
                  <a:txBody>
                    <a:bodyPr/>
                    <a:lstStyle/>
                    <a:p>
                      <a:pPr algn="ctr"/>
                      <a:r>
                        <a:rPr lang="en-GB" dirty="0">
                          <a:solidFill>
                            <a:schemeClr val="tx2"/>
                          </a:solidFill>
                        </a:rPr>
                        <a:t>1</a:t>
                      </a:r>
                    </a:p>
                  </a:txBody>
                  <a:tcPr anchor="ctr">
                    <a:solidFill>
                      <a:schemeClr val="bg1">
                        <a:lumMod val="50000"/>
                      </a:schemeClr>
                    </a:solidFill>
                  </a:tcPr>
                </a:tc>
                <a:tc>
                  <a:txBody>
                    <a:bodyPr/>
                    <a:lstStyle/>
                    <a:p>
                      <a:pPr algn="ctr"/>
                      <a:r>
                        <a:rPr lang="en-GB" u="sng" dirty="0">
                          <a:solidFill>
                            <a:schemeClr val="tx2"/>
                          </a:solidFill>
                        </a:rPr>
                        <a:t>&gt;</a:t>
                      </a:r>
                      <a:r>
                        <a:rPr lang="en-GB" dirty="0">
                          <a:solidFill>
                            <a:schemeClr val="tx2"/>
                          </a:solidFill>
                        </a:rPr>
                        <a:t>64</a:t>
                      </a:r>
                    </a:p>
                  </a:txBody>
                  <a:tcPr anchor="ctr">
                    <a:solidFill>
                      <a:schemeClr val="bg1">
                        <a:lumMod val="50000"/>
                      </a:schemeClr>
                    </a:solidFill>
                  </a:tcPr>
                </a:tc>
                <a:tc>
                  <a:txBody>
                    <a:bodyPr/>
                    <a:lstStyle/>
                    <a:p>
                      <a:pPr algn="ctr"/>
                      <a:r>
                        <a:rPr lang="en-GB" dirty="0">
                          <a:solidFill>
                            <a:schemeClr val="tx2"/>
                          </a:solidFill>
                        </a:rPr>
                        <a:t>2</a:t>
                      </a:r>
                    </a:p>
                  </a:txBody>
                  <a:tcPr anchor="c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none" dirty="0">
                          <a:solidFill>
                            <a:schemeClr val="tx2"/>
                          </a:solidFill>
                        </a:rPr>
                        <a:t>32</a:t>
                      </a:r>
                      <a:endParaRPr lang="en-GB" dirty="0">
                        <a:solidFill>
                          <a:schemeClr val="tx2"/>
                        </a:solidFill>
                      </a:endParaRPr>
                    </a:p>
                  </a:txBody>
                  <a:tcPr anchor="ctr">
                    <a:solidFill>
                      <a:srgbClr val="800000"/>
                    </a:solidFill>
                  </a:tcPr>
                </a:tc>
                <a:tc>
                  <a:txBody>
                    <a:bodyPr/>
                    <a:lstStyle/>
                    <a:p>
                      <a:pPr algn="ctr"/>
                      <a:r>
                        <a:rPr lang="en-GB" dirty="0">
                          <a:solidFill>
                            <a:schemeClr val="tx2"/>
                          </a:solidFill>
                        </a:rPr>
                        <a:t>2</a:t>
                      </a:r>
                    </a:p>
                  </a:txBody>
                  <a:tcPr anchor="ctr">
                    <a:solidFill>
                      <a:srgbClr val="0F2D0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rgbClr val="0F2D01"/>
                    </a:solidFill>
                  </a:tcPr>
                </a:tc>
                <a:extLst>
                  <a:ext uri="{0D108BD9-81ED-4DB2-BD59-A6C34878D82A}">
                    <a16:rowId xmlns:a16="http://schemas.microsoft.com/office/drawing/2014/main" val="10001"/>
                  </a:ext>
                </a:extLst>
              </a:tr>
              <a:tr h="370840">
                <a:tc>
                  <a:txBody>
                    <a:bodyPr/>
                    <a:lstStyle/>
                    <a:p>
                      <a:r>
                        <a:rPr lang="en-GB" dirty="0">
                          <a:solidFill>
                            <a:srgbClr val="FFFCBB"/>
                          </a:solidFill>
                        </a:rPr>
                        <a:t>Ceftazidime</a:t>
                      </a:r>
                    </a:p>
                  </a:txBody>
                  <a:tcPr anchor="ctr">
                    <a:solidFill>
                      <a:srgbClr val="000000"/>
                    </a:solidFill>
                  </a:tcPr>
                </a:tc>
                <a:tc>
                  <a:txBody>
                    <a:bodyPr/>
                    <a:lstStyle/>
                    <a:p>
                      <a:pPr algn="ctr"/>
                      <a:r>
                        <a:rPr lang="en-GB" dirty="0">
                          <a:solidFill>
                            <a:schemeClr val="tx2"/>
                          </a:solidFill>
                        </a:rPr>
                        <a:t>4</a:t>
                      </a:r>
                    </a:p>
                  </a:txBody>
                  <a:tcPr anchor="c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chemeClr val="bg1">
                        <a:lumMod val="50000"/>
                      </a:schemeClr>
                    </a:solidFill>
                  </a:tcPr>
                </a:tc>
                <a:tc>
                  <a:txBody>
                    <a:bodyPr/>
                    <a:lstStyle/>
                    <a:p>
                      <a:pPr algn="ctr"/>
                      <a:r>
                        <a:rPr lang="en-GB" dirty="0">
                          <a:solidFill>
                            <a:schemeClr val="tx2"/>
                          </a:solidFill>
                        </a:rPr>
                        <a:t>32</a:t>
                      </a:r>
                    </a:p>
                  </a:txBody>
                  <a:tcPr anchor="ctr">
                    <a:solidFill>
                      <a:srgbClr val="800000"/>
                    </a:solidFill>
                  </a:tcPr>
                </a:tc>
                <a:tc>
                  <a:txBody>
                    <a:bodyPr/>
                    <a:lstStyle/>
                    <a:p>
                      <a:pPr algn="ctr"/>
                      <a:r>
                        <a:rPr lang="en-GB" dirty="0">
                          <a:solidFill>
                            <a:schemeClr val="tx2"/>
                          </a:solidFill>
                        </a:rPr>
                        <a:t>64</a:t>
                      </a:r>
                    </a:p>
                  </a:txBody>
                  <a:tcPr anchor="ctr">
                    <a:solidFill>
                      <a:srgbClr val="800000"/>
                    </a:solidFill>
                  </a:tcPr>
                </a:tc>
                <a:tc>
                  <a:txBody>
                    <a:bodyPr/>
                    <a:lstStyle/>
                    <a:p>
                      <a:pPr algn="ctr"/>
                      <a:r>
                        <a:rPr lang="en-GB" dirty="0">
                          <a:solidFill>
                            <a:schemeClr val="tx2"/>
                          </a:solidFill>
                        </a:rPr>
                        <a:t>16</a:t>
                      </a:r>
                    </a:p>
                  </a:txBody>
                  <a:tcPr anchor="ctr">
                    <a:solidFill>
                      <a:srgbClr val="0F2D01"/>
                    </a:solidFill>
                  </a:tcPr>
                </a:tc>
                <a:tc>
                  <a:txBody>
                    <a:bodyPr/>
                    <a:lstStyle/>
                    <a:p>
                      <a:pPr algn="ctr"/>
                      <a:r>
                        <a:rPr lang="en-GB" dirty="0">
                          <a:solidFill>
                            <a:schemeClr val="tx2"/>
                          </a:solidFill>
                        </a:rPr>
                        <a:t>64</a:t>
                      </a:r>
                    </a:p>
                  </a:txBody>
                  <a:tcPr anchor="ctr">
                    <a:solidFill>
                      <a:srgbClr val="0F2D01"/>
                    </a:solidFill>
                  </a:tcPr>
                </a:tc>
                <a:extLst>
                  <a:ext uri="{0D108BD9-81ED-4DB2-BD59-A6C34878D82A}">
                    <a16:rowId xmlns:a16="http://schemas.microsoft.com/office/drawing/2014/main" val="10002"/>
                  </a:ext>
                </a:extLst>
              </a:tr>
              <a:tr h="370840">
                <a:tc>
                  <a:txBody>
                    <a:bodyPr/>
                    <a:lstStyle/>
                    <a:p>
                      <a:r>
                        <a:rPr lang="en-GB" dirty="0" err="1">
                          <a:solidFill>
                            <a:srgbClr val="FFFCBB"/>
                          </a:solidFill>
                        </a:rPr>
                        <a:t>C’taz</a:t>
                      </a:r>
                      <a:r>
                        <a:rPr lang="en-GB" dirty="0">
                          <a:solidFill>
                            <a:srgbClr val="FFFCBB"/>
                          </a:solidFill>
                        </a:rPr>
                        <a:t>-avibactam</a:t>
                      </a:r>
                    </a:p>
                  </a:txBody>
                  <a:tcPr anchor="ctr">
                    <a:solidFill>
                      <a:srgbClr val="000000"/>
                    </a:solidFill>
                  </a:tcPr>
                </a:tc>
                <a:tc>
                  <a:txBody>
                    <a:bodyPr/>
                    <a:lstStyle/>
                    <a:p>
                      <a:pPr algn="ctr"/>
                      <a:r>
                        <a:rPr lang="en-GB" dirty="0">
                          <a:solidFill>
                            <a:schemeClr val="tx2"/>
                          </a:solidFill>
                        </a:rPr>
                        <a:t>4</a:t>
                      </a:r>
                    </a:p>
                  </a:txBody>
                  <a:tcPr anchor="c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chemeClr val="bg1">
                        <a:lumMod val="50000"/>
                      </a:schemeClr>
                    </a:solidFill>
                  </a:tcPr>
                </a:tc>
                <a:tc>
                  <a:txBody>
                    <a:bodyPr/>
                    <a:lstStyle/>
                    <a:p>
                      <a:pPr algn="ctr"/>
                      <a:r>
                        <a:rPr lang="en-GB" dirty="0">
                          <a:solidFill>
                            <a:schemeClr val="tx2"/>
                          </a:solidFill>
                        </a:rPr>
                        <a:t>4</a:t>
                      </a:r>
                    </a:p>
                  </a:txBody>
                  <a:tcPr anchor="ctr">
                    <a:solidFill>
                      <a:srgbClr val="800000"/>
                    </a:solidFill>
                  </a:tcPr>
                </a:tc>
                <a:tc>
                  <a:txBody>
                    <a:bodyPr/>
                    <a:lstStyle/>
                    <a:p>
                      <a:pPr algn="ctr"/>
                      <a:r>
                        <a:rPr lang="en-GB" dirty="0">
                          <a:solidFill>
                            <a:schemeClr val="tx2"/>
                          </a:solidFill>
                        </a:rPr>
                        <a:t>32</a:t>
                      </a:r>
                    </a:p>
                  </a:txBody>
                  <a:tcPr anchor="ctr">
                    <a:solidFill>
                      <a:srgbClr val="800000"/>
                    </a:solidFill>
                  </a:tcPr>
                </a:tc>
                <a:tc>
                  <a:txBody>
                    <a:bodyPr/>
                    <a:lstStyle/>
                    <a:p>
                      <a:pPr algn="ctr"/>
                      <a:r>
                        <a:rPr lang="en-GB" dirty="0">
                          <a:solidFill>
                            <a:schemeClr val="tx2"/>
                          </a:solidFill>
                        </a:rPr>
                        <a:t>4</a:t>
                      </a:r>
                    </a:p>
                  </a:txBody>
                  <a:tcPr anchor="ctr">
                    <a:solidFill>
                      <a:srgbClr val="0F2D0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rgbClr val="0F2D01"/>
                    </a:solidFill>
                  </a:tcPr>
                </a:tc>
                <a:extLst>
                  <a:ext uri="{0D108BD9-81ED-4DB2-BD59-A6C34878D82A}">
                    <a16:rowId xmlns:a16="http://schemas.microsoft.com/office/drawing/2014/main" val="10003"/>
                  </a:ext>
                </a:extLst>
              </a:tr>
              <a:tr h="370840">
                <a:tc>
                  <a:txBody>
                    <a:bodyPr/>
                    <a:lstStyle/>
                    <a:p>
                      <a:r>
                        <a:rPr lang="en-GB" dirty="0">
                          <a:solidFill>
                            <a:srgbClr val="FFFCBB"/>
                          </a:solidFill>
                        </a:rPr>
                        <a:t>Piperacillin/</a:t>
                      </a:r>
                      <a:r>
                        <a:rPr lang="en-GB" dirty="0" err="1">
                          <a:solidFill>
                            <a:srgbClr val="FFFCBB"/>
                          </a:solidFill>
                        </a:rPr>
                        <a:t>tazo</a:t>
                      </a:r>
                      <a:endParaRPr lang="en-GB" dirty="0">
                        <a:solidFill>
                          <a:srgbClr val="FFFCBB"/>
                        </a:solidFill>
                      </a:endParaRPr>
                    </a:p>
                  </a:txBody>
                  <a:tcPr anchor="ctr">
                    <a:solidFill>
                      <a:srgbClr val="000000"/>
                    </a:solidFill>
                  </a:tcPr>
                </a:tc>
                <a:tc>
                  <a:txBody>
                    <a:bodyPr/>
                    <a:lstStyle/>
                    <a:p>
                      <a:pPr algn="ctr"/>
                      <a:r>
                        <a:rPr lang="en-GB" dirty="0">
                          <a:solidFill>
                            <a:schemeClr val="tx2"/>
                          </a:solidFill>
                        </a:rPr>
                        <a:t>16</a:t>
                      </a:r>
                    </a:p>
                  </a:txBody>
                  <a:tcPr anchor="ctr">
                    <a:solidFill>
                      <a:schemeClr val="bg1">
                        <a:lumMod val="50000"/>
                      </a:schemeClr>
                    </a:solidFill>
                  </a:tcPr>
                </a:tc>
                <a:tc>
                  <a:txBody>
                    <a:bodyPr/>
                    <a:lstStyle/>
                    <a:p>
                      <a:pPr algn="ctr"/>
                      <a:r>
                        <a:rPr lang="en-GB" dirty="0">
                          <a:solidFill>
                            <a:schemeClr val="tx2"/>
                          </a:solidFill>
                        </a:rPr>
                        <a:t>64</a:t>
                      </a:r>
                    </a:p>
                  </a:txBody>
                  <a:tcPr anchor="ctr">
                    <a:solidFill>
                      <a:schemeClr val="bg1">
                        <a:lumMod val="50000"/>
                      </a:schemeClr>
                    </a:solidFill>
                  </a:tcPr>
                </a:tc>
                <a:tc>
                  <a:txBody>
                    <a:bodyPr/>
                    <a:lstStyle/>
                    <a:p>
                      <a:pPr algn="ctr"/>
                      <a:r>
                        <a:rPr lang="en-GB" dirty="0">
                          <a:solidFill>
                            <a:schemeClr val="tx2"/>
                          </a:solidFill>
                        </a:rPr>
                        <a:t>64</a:t>
                      </a:r>
                    </a:p>
                  </a:txBody>
                  <a:tcPr anchor="ctr">
                    <a:solidFill>
                      <a:srgbClr val="800000"/>
                    </a:solidFill>
                  </a:tcPr>
                </a:tc>
                <a:tc>
                  <a:txBody>
                    <a:bodyPr/>
                    <a:lstStyle/>
                    <a:p>
                      <a:pPr algn="ctr"/>
                      <a:r>
                        <a:rPr lang="en-GB" dirty="0">
                          <a:solidFill>
                            <a:schemeClr val="tx2"/>
                          </a:solidFill>
                        </a:rPr>
                        <a:t>16</a:t>
                      </a:r>
                    </a:p>
                  </a:txBody>
                  <a:tcPr anchor="ctr">
                    <a:solidFill>
                      <a:srgbClr val="800000"/>
                    </a:solidFill>
                  </a:tcPr>
                </a:tc>
                <a:tc>
                  <a:txBody>
                    <a:bodyPr/>
                    <a:lstStyle/>
                    <a:p>
                      <a:pPr algn="ctr"/>
                      <a:r>
                        <a:rPr lang="en-GB" dirty="0">
                          <a:solidFill>
                            <a:schemeClr val="tx2"/>
                          </a:solidFill>
                        </a:rPr>
                        <a:t>64</a:t>
                      </a:r>
                    </a:p>
                  </a:txBody>
                  <a:tcPr anchor="ctr">
                    <a:solidFill>
                      <a:srgbClr val="0F2D01"/>
                    </a:solidFill>
                  </a:tcPr>
                </a:tc>
                <a:tc>
                  <a:txBody>
                    <a:bodyPr/>
                    <a:lstStyle/>
                    <a:p>
                      <a:pPr algn="ctr"/>
                      <a:r>
                        <a:rPr lang="en-GB" dirty="0">
                          <a:solidFill>
                            <a:schemeClr val="tx2"/>
                          </a:solidFill>
                        </a:rPr>
                        <a:t>32</a:t>
                      </a:r>
                    </a:p>
                  </a:txBody>
                  <a:tcPr anchor="ctr">
                    <a:solidFill>
                      <a:srgbClr val="0F2D01"/>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FCBB"/>
                          </a:solidFill>
                        </a:rPr>
                        <a:t>Meropenem</a:t>
                      </a:r>
                    </a:p>
                  </a:txBody>
                  <a:tcPr anchor="ctr">
                    <a:solidFill>
                      <a:srgbClr val="000000"/>
                    </a:solidFill>
                  </a:tcPr>
                </a:tc>
                <a:tc>
                  <a:txBody>
                    <a:bodyPr/>
                    <a:lstStyle/>
                    <a:p>
                      <a:pPr algn="ctr"/>
                      <a:r>
                        <a:rPr lang="en-GB" dirty="0">
                          <a:solidFill>
                            <a:schemeClr val="tx2"/>
                          </a:solidFill>
                        </a:rPr>
                        <a:t>8</a:t>
                      </a:r>
                    </a:p>
                  </a:txBody>
                  <a:tcPr anchor="ctr">
                    <a:solidFill>
                      <a:schemeClr val="bg1">
                        <a:lumMod val="50000"/>
                      </a:schemeClr>
                    </a:solidFill>
                  </a:tcPr>
                </a:tc>
                <a:tc>
                  <a:txBody>
                    <a:bodyPr/>
                    <a:lstStyle/>
                    <a:p>
                      <a:pPr algn="ctr"/>
                      <a:r>
                        <a:rPr lang="en-GB" dirty="0">
                          <a:solidFill>
                            <a:schemeClr val="tx2"/>
                          </a:solidFill>
                        </a:rPr>
                        <a:t>8</a:t>
                      </a:r>
                    </a:p>
                  </a:txBody>
                  <a:tcPr anchor="ctr">
                    <a:solidFill>
                      <a:schemeClr val="bg1">
                        <a:lumMod val="50000"/>
                      </a:schemeClr>
                    </a:solidFill>
                  </a:tcPr>
                </a:tc>
                <a:tc>
                  <a:txBody>
                    <a:bodyPr/>
                    <a:lstStyle/>
                    <a:p>
                      <a:pPr algn="ctr"/>
                      <a:r>
                        <a:rPr lang="en-GB" dirty="0">
                          <a:solidFill>
                            <a:schemeClr val="tx2"/>
                          </a:solidFill>
                        </a:rPr>
                        <a:t>8</a:t>
                      </a:r>
                    </a:p>
                  </a:txBody>
                  <a:tcPr anchor="ctr">
                    <a:solidFill>
                      <a:srgbClr val="800000"/>
                    </a:solidFill>
                  </a:tcPr>
                </a:tc>
                <a:tc>
                  <a:txBody>
                    <a:bodyPr/>
                    <a:lstStyle/>
                    <a:p>
                      <a:pPr algn="ctr"/>
                      <a:r>
                        <a:rPr lang="en-GB" dirty="0">
                          <a:solidFill>
                            <a:schemeClr val="tx2"/>
                          </a:solidFill>
                        </a:rPr>
                        <a:t>4</a:t>
                      </a:r>
                    </a:p>
                  </a:txBody>
                  <a:tcPr anchor="ctr">
                    <a:solidFill>
                      <a:srgbClr val="800000"/>
                    </a:solidFill>
                  </a:tcPr>
                </a:tc>
                <a:tc>
                  <a:txBody>
                    <a:bodyPr/>
                    <a:lstStyle/>
                    <a:p>
                      <a:pPr algn="ctr"/>
                      <a:r>
                        <a:rPr lang="en-GB" dirty="0">
                          <a:solidFill>
                            <a:schemeClr val="tx2"/>
                          </a:solidFill>
                        </a:rPr>
                        <a:t>8</a:t>
                      </a:r>
                    </a:p>
                  </a:txBody>
                  <a:tcPr anchor="ctr">
                    <a:solidFill>
                      <a:srgbClr val="0F2D01"/>
                    </a:solidFill>
                  </a:tcPr>
                </a:tc>
                <a:tc>
                  <a:txBody>
                    <a:bodyPr/>
                    <a:lstStyle/>
                    <a:p>
                      <a:pPr algn="ctr"/>
                      <a:r>
                        <a:rPr lang="en-GB" dirty="0">
                          <a:solidFill>
                            <a:schemeClr val="tx2"/>
                          </a:solidFill>
                        </a:rPr>
                        <a:t>16</a:t>
                      </a:r>
                    </a:p>
                  </a:txBody>
                  <a:tcPr anchor="ctr">
                    <a:solidFill>
                      <a:srgbClr val="0F2D01"/>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FCBB"/>
                          </a:solidFill>
                        </a:rPr>
                        <a:t>Imipenem</a:t>
                      </a:r>
                    </a:p>
                  </a:txBody>
                  <a:tcPr anchor="ctr">
                    <a:solidFill>
                      <a:srgbClr val="0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chemeClr val="bg1">
                        <a:lumMod val="50000"/>
                      </a:schemeClr>
                    </a:solidFill>
                  </a:tcPr>
                </a:tc>
                <a:tc>
                  <a:txBody>
                    <a:bodyPr/>
                    <a:lstStyle/>
                    <a:p>
                      <a:pPr algn="ctr"/>
                      <a:r>
                        <a:rPr lang="en-GB" dirty="0">
                          <a:solidFill>
                            <a:schemeClr val="tx2"/>
                          </a:solidFill>
                        </a:rPr>
                        <a:t>1</a:t>
                      </a:r>
                    </a:p>
                  </a:txBody>
                  <a:tcPr anchor="ctr">
                    <a:solidFill>
                      <a:schemeClr val="bg1">
                        <a:lumMod val="50000"/>
                      </a:schemeClr>
                    </a:solidFill>
                  </a:tcPr>
                </a:tc>
                <a:tc>
                  <a:txBody>
                    <a:bodyPr/>
                    <a:lstStyle/>
                    <a:p>
                      <a:pPr algn="ctr"/>
                      <a:r>
                        <a:rPr lang="en-GB" dirty="0">
                          <a:solidFill>
                            <a:schemeClr val="tx2"/>
                          </a:solidFill>
                        </a:rPr>
                        <a:t>16</a:t>
                      </a:r>
                    </a:p>
                  </a:txBody>
                  <a:tcPr anchor="ctr">
                    <a:solidFill>
                      <a:srgbClr val="800000"/>
                    </a:solidFill>
                  </a:tcPr>
                </a:tc>
                <a:tc>
                  <a:txBody>
                    <a:bodyPr/>
                    <a:lstStyle/>
                    <a:p>
                      <a:pPr algn="ctr"/>
                      <a:r>
                        <a:rPr lang="en-GB" dirty="0">
                          <a:solidFill>
                            <a:schemeClr val="tx2"/>
                          </a:solidFill>
                        </a:rPr>
                        <a:t>2</a:t>
                      </a:r>
                    </a:p>
                  </a:txBody>
                  <a:tcPr anchor="ctr">
                    <a:solidFill>
                      <a:srgbClr val="800000"/>
                    </a:solidFill>
                  </a:tcPr>
                </a:tc>
                <a:tc>
                  <a:txBody>
                    <a:bodyPr/>
                    <a:lstStyle/>
                    <a:p>
                      <a:pPr algn="ctr"/>
                      <a:r>
                        <a:rPr lang="en-GB" dirty="0">
                          <a:solidFill>
                            <a:schemeClr val="tx2"/>
                          </a:solidFill>
                        </a:rPr>
                        <a:t>16</a:t>
                      </a:r>
                    </a:p>
                  </a:txBody>
                  <a:tcPr anchor="ctr">
                    <a:solidFill>
                      <a:srgbClr val="0F2D01"/>
                    </a:solidFill>
                  </a:tcPr>
                </a:tc>
                <a:tc>
                  <a:txBody>
                    <a:bodyPr/>
                    <a:lstStyle/>
                    <a:p>
                      <a:pPr algn="ctr"/>
                      <a:r>
                        <a:rPr lang="en-GB" dirty="0">
                          <a:solidFill>
                            <a:schemeClr val="tx2"/>
                          </a:solidFill>
                        </a:rPr>
                        <a:t>4</a:t>
                      </a:r>
                    </a:p>
                  </a:txBody>
                  <a:tcPr anchor="ctr">
                    <a:solidFill>
                      <a:srgbClr val="0F2D01"/>
                    </a:solidFill>
                  </a:tcPr>
                </a:tc>
                <a:extLst>
                  <a:ext uri="{0D108BD9-81ED-4DB2-BD59-A6C34878D82A}">
                    <a16:rowId xmlns:a16="http://schemas.microsoft.com/office/drawing/2014/main" val="10006"/>
                  </a:ext>
                </a:extLst>
              </a:tr>
              <a:tr h="370840">
                <a:tc>
                  <a:txBody>
                    <a:bodyPr/>
                    <a:lstStyle/>
                    <a:p>
                      <a:r>
                        <a:rPr lang="en-GB" dirty="0">
                          <a:solidFill>
                            <a:srgbClr val="FFFCBB"/>
                          </a:solidFill>
                        </a:rPr>
                        <a:t>Gentamicin</a:t>
                      </a:r>
                    </a:p>
                  </a:txBody>
                  <a:tcPr anchor="ctr">
                    <a:solidFill>
                      <a:srgbClr val="000000"/>
                    </a:solidFill>
                  </a:tcPr>
                </a:tc>
                <a:tc>
                  <a:txBody>
                    <a:bodyPr/>
                    <a:lstStyle/>
                    <a:p>
                      <a:pPr algn="ctr"/>
                      <a:r>
                        <a:rPr lang="en-GB" dirty="0">
                          <a:solidFill>
                            <a:schemeClr val="tx2"/>
                          </a:solidFill>
                        </a:rPr>
                        <a:t>2</a:t>
                      </a:r>
                    </a:p>
                  </a:txBody>
                  <a:tcPr anchor="ctr">
                    <a:solidFill>
                      <a:schemeClr val="bg1">
                        <a:lumMod val="50000"/>
                      </a:schemeClr>
                    </a:solidFill>
                  </a:tcPr>
                </a:tc>
                <a:tc>
                  <a:txBody>
                    <a:bodyPr/>
                    <a:lstStyle/>
                    <a:p>
                      <a:pPr algn="ctr"/>
                      <a:r>
                        <a:rPr lang="en-GB" dirty="0">
                          <a:solidFill>
                            <a:schemeClr val="tx2"/>
                          </a:solidFill>
                        </a:rPr>
                        <a:t>8</a:t>
                      </a:r>
                    </a:p>
                  </a:txBody>
                  <a:tcPr anchor="ctr">
                    <a:solidFill>
                      <a:schemeClr val="bg1">
                        <a:lumMod val="50000"/>
                      </a:schemeClr>
                    </a:solidFill>
                  </a:tcPr>
                </a:tc>
                <a:tc>
                  <a:txBody>
                    <a:bodyPr/>
                    <a:lstStyle/>
                    <a:p>
                      <a:pPr algn="ctr"/>
                      <a:r>
                        <a:rPr lang="en-GB" dirty="0">
                          <a:solidFill>
                            <a:schemeClr val="tx2"/>
                          </a:solidFill>
                        </a:rPr>
                        <a:t>-</a:t>
                      </a:r>
                    </a:p>
                  </a:txBody>
                  <a:tcPr anchor="ctr">
                    <a:solidFill>
                      <a:srgbClr val="800000"/>
                    </a:solidFill>
                  </a:tcPr>
                </a:tc>
                <a:tc>
                  <a:txBody>
                    <a:bodyPr/>
                    <a:lstStyle/>
                    <a:p>
                      <a:pPr algn="ctr"/>
                      <a:r>
                        <a:rPr lang="en-GB" dirty="0">
                          <a:solidFill>
                            <a:schemeClr val="tx2"/>
                          </a:solidFill>
                        </a:rPr>
                        <a:t>-</a:t>
                      </a:r>
                    </a:p>
                  </a:txBody>
                  <a:tcPr anchor="ctr">
                    <a:solidFill>
                      <a:srgbClr val="800000"/>
                    </a:solidFill>
                  </a:tcPr>
                </a:tc>
                <a:tc>
                  <a:txBody>
                    <a:bodyPr/>
                    <a:lstStyle/>
                    <a:p>
                      <a:pPr algn="ctr"/>
                      <a:r>
                        <a:rPr lang="en-GB" dirty="0">
                          <a:solidFill>
                            <a:schemeClr val="tx2"/>
                          </a:solidFill>
                        </a:rPr>
                        <a:t>-</a:t>
                      </a:r>
                    </a:p>
                  </a:txBody>
                  <a:tcPr anchor="ctr">
                    <a:solidFill>
                      <a:srgbClr val="0F2D01"/>
                    </a:solidFill>
                  </a:tcPr>
                </a:tc>
                <a:tc>
                  <a:txBody>
                    <a:bodyPr/>
                    <a:lstStyle/>
                    <a:p>
                      <a:pPr algn="ctr"/>
                      <a:r>
                        <a:rPr lang="en-GB" dirty="0">
                          <a:solidFill>
                            <a:schemeClr val="tx2"/>
                          </a:solidFill>
                        </a:rPr>
                        <a:t>-</a:t>
                      </a:r>
                    </a:p>
                  </a:txBody>
                  <a:tcPr anchor="ctr">
                    <a:solidFill>
                      <a:srgbClr val="0F2D01"/>
                    </a:solidFill>
                  </a:tcPr>
                </a:tc>
                <a:extLst>
                  <a:ext uri="{0D108BD9-81ED-4DB2-BD59-A6C34878D82A}">
                    <a16:rowId xmlns:a16="http://schemas.microsoft.com/office/drawing/2014/main" val="10007"/>
                  </a:ext>
                </a:extLst>
              </a:tr>
              <a:tr h="370840">
                <a:tc>
                  <a:txBody>
                    <a:bodyPr/>
                    <a:lstStyle/>
                    <a:p>
                      <a:r>
                        <a:rPr lang="en-GB" dirty="0">
                          <a:solidFill>
                            <a:srgbClr val="FFFCBB"/>
                          </a:solidFill>
                        </a:rPr>
                        <a:t>Ciprofloxacin</a:t>
                      </a:r>
                    </a:p>
                  </a:txBody>
                  <a:tcPr anchor="ctr">
                    <a:solidFill>
                      <a:srgbClr val="0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8</a:t>
                      </a:r>
                      <a:endParaRPr lang="en-GB" dirty="0">
                        <a:solidFill>
                          <a:schemeClr val="tx2"/>
                        </a:solidFill>
                      </a:endParaRPr>
                    </a:p>
                  </a:txBody>
                  <a:tcPr anchor="c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8</a:t>
                      </a:r>
                      <a:endParaRPr lang="en-GB" dirty="0">
                        <a:solidFill>
                          <a:schemeClr val="tx2"/>
                        </a:solidFill>
                      </a:endParaRPr>
                    </a:p>
                  </a:txBody>
                  <a:tcPr anchor="c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a:solidFill>
                            <a:schemeClr val="tx2"/>
                          </a:solidFill>
                        </a:rPr>
                        <a:t>&gt;</a:t>
                      </a:r>
                      <a:r>
                        <a:rPr lang="en-GB" u="none">
                          <a:solidFill>
                            <a:schemeClr val="tx2"/>
                          </a:solidFill>
                        </a:rPr>
                        <a:t>32</a:t>
                      </a:r>
                      <a:endParaRPr lang="en-GB" dirty="0">
                        <a:solidFill>
                          <a:schemeClr val="tx2"/>
                        </a:solidFill>
                      </a:endParaRPr>
                    </a:p>
                  </a:txBody>
                  <a:tcPr anchor="c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a:solidFill>
                            <a:schemeClr val="tx2"/>
                          </a:solidFill>
                        </a:rPr>
                        <a:t>&gt;</a:t>
                      </a:r>
                      <a:r>
                        <a:rPr lang="en-GB" u="none">
                          <a:solidFill>
                            <a:schemeClr val="tx2"/>
                          </a:solidFill>
                        </a:rPr>
                        <a:t>32</a:t>
                      </a:r>
                      <a:endParaRPr lang="en-GB" dirty="0">
                        <a:solidFill>
                          <a:schemeClr val="tx2"/>
                        </a:solidFill>
                      </a:endParaRPr>
                    </a:p>
                  </a:txBody>
                  <a:tcPr anchor="ctr">
                    <a:solidFill>
                      <a:srgbClr val="0F2D0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u="sng" dirty="0">
                          <a:solidFill>
                            <a:schemeClr val="tx2"/>
                          </a:solidFill>
                        </a:rPr>
                        <a:t>&gt;</a:t>
                      </a:r>
                      <a:r>
                        <a:rPr lang="en-GB" u="none" dirty="0">
                          <a:solidFill>
                            <a:schemeClr val="tx2"/>
                          </a:solidFill>
                        </a:rPr>
                        <a:t>32</a:t>
                      </a:r>
                      <a:endParaRPr lang="en-GB" dirty="0">
                        <a:solidFill>
                          <a:schemeClr val="tx2"/>
                        </a:solidFill>
                      </a:endParaRPr>
                    </a:p>
                  </a:txBody>
                  <a:tcPr anchor="ctr">
                    <a:solidFill>
                      <a:srgbClr val="0F2D01"/>
                    </a:solidFill>
                  </a:tcPr>
                </a:tc>
                <a:extLst>
                  <a:ext uri="{0D108BD9-81ED-4DB2-BD59-A6C34878D82A}">
                    <a16:rowId xmlns:a16="http://schemas.microsoft.com/office/drawing/2014/main" val="10008"/>
                  </a:ext>
                </a:extLst>
              </a:tr>
              <a:tr h="370840">
                <a:tc>
                  <a:txBody>
                    <a:bodyPr/>
                    <a:lstStyle/>
                    <a:p>
                      <a:r>
                        <a:rPr lang="en-GB" dirty="0">
                          <a:solidFill>
                            <a:srgbClr val="FFFCBB"/>
                          </a:solidFill>
                        </a:rPr>
                        <a:t>Colistin</a:t>
                      </a:r>
                    </a:p>
                  </a:txBody>
                  <a:tcPr anchor="ctr">
                    <a:solidFill>
                      <a:srgbClr val="000000"/>
                    </a:solidFill>
                  </a:tcPr>
                </a:tc>
                <a:tc>
                  <a:txBody>
                    <a:bodyPr/>
                    <a:lstStyle/>
                    <a:p>
                      <a:pPr algn="ctr"/>
                      <a:r>
                        <a:rPr lang="en-GB" dirty="0">
                          <a:solidFill>
                            <a:schemeClr val="tx2"/>
                          </a:solidFill>
                        </a:rPr>
                        <a:t>1</a:t>
                      </a:r>
                    </a:p>
                  </a:txBody>
                  <a:tcPr anchor="ctr">
                    <a:solidFill>
                      <a:schemeClr val="bg1">
                        <a:lumMod val="50000"/>
                      </a:schemeClr>
                    </a:solidFill>
                  </a:tcPr>
                </a:tc>
                <a:tc>
                  <a:txBody>
                    <a:bodyPr/>
                    <a:lstStyle/>
                    <a:p>
                      <a:pPr algn="ctr"/>
                      <a:r>
                        <a:rPr lang="en-GB" dirty="0">
                          <a:solidFill>
                            <a:schemeClr val="tx2"/>
                          </a:solidFill>
                        </a:rPr>
                        <a:t>1</a:t>
                      </a:r>
                    </a:p>
                  </a:txBody>
                  <a:tcPr anchor="ctr">
                    <a:solidFill>
                      <a:schemeClr val="bg1">
                        <a:lumMod val="50000"/>
                      </a:schemeClr>
                    </a:solidFill>
                  </a:tcPr>
                </a:tc>
                <a:tc>
                  <a:txBody>
                    <a:bodyPr/>
                    <a:lstStyle/>
                    <a:p>
                      <a:pPr algn="ctr"/>
                      <a:r>
                        <a:rPr lang="en-GB" dirty="0">
                          <a:solidFill>
                            <a:schemeClr val="tx2"/>
                          </a:solidFill>
                        </a:rPr>
                        <a:t>-</a:t>
                      </a:r>
                    </a:p>
                  </a:txBody>
                  <a:tcPr anchor="ctr">
                    <a:solidFill>
                      <a:srgbClr val="800000"/>
                    </a:solidFill>
                  </a:tcPr>
                </a:tc>
                <a:tc>
                  <a:txBody>
                    <a:bodyPr/>
                    <a:lstStyle/>
                    <a:p>
                      <a:pPr algn="ctr"/>
                      <a:r>
                        <a:rPr lang="en-GB" dirty="0">
                          <a:solidFill>
                            <a:schemeClr val="tx2"/>
                          </a:solidFill>
                        </a:rPr>
                        <a:t>-</a:t>
                      </a:r>
                    </a:p>
                  </a:txBody>
                  <a:tcPr anchor="ctr">
                    <a:solidFill>
                      <a:srgbClr val="800000"/>
                    </a:solidFill>
                  </a:tcPr>
                </a:tc>
                <a:tc>
                  <a:txBody>
                    <a:bodyPr/>
                    <a:lstStyle/>
                    <a:p>
                      <a:pPr algn="ctr"/>
                      <a:r>
                        <a:rPr lang="en-GB" dirty="0">
                          <a:solidFill>
                            <a:schemeClr val="tx2"/>
                          </a:solidFill>
                        </a:rPr>
                        <a:t>-</a:t>
                      </a:r>
                    </a:p>
                  </a:txBody>
                  <a:tcPr anchor="ctr">
                    <a:solidFill>
                      <a:srgbClr val="0F2D01"/>
                    </a:solidFill>
                  </a:tcPr>
                </a:tc>
                <a:tc>
                  <a:txBody>
                    <a:bodyPr/>
                    <a:lstStyle/>
                    <a:p>
                      <a:pPr algn="ctr"/>
                      <a:r>
                        <a:rPr lang="en-GB" dirty="0">
                          <a:solidFill>
                            <a:schemeClr val="tx2"/>
                          </a:solidFill>
                        </a:rPr>
                        <a:t>-</a:t>
                      </a:r>
                    </a:p>
                  </a:txBody>
                  <a:tcPr anchor="ctr">
                    <a:solidFill>
                      <a:srgbClr val="0F2D01"/>
                    </a:solidFill>
                  </a:tcPr>
                </a:tc>
                <a:extLst>
                  <a:ext uri="{0D108BD9-81ED-4DB2-BD59-A6C34878D82A}">
                    <a16:rowId xmlns:a16="http://schemas.microsoft.com/office/drawing/2014/main" val="10009"/>
                  </a:ext>
                </a:extLst>
              </a:tr>
              <a:tr h="370840">
                <a:tc>
                  <a:txBody>
                    <a:bodyPr/>
                    <a:lstStyle/>
                    <a:p>
                      <a:r>
                        <a:rPr lang="en-GB" dirty="0">
                          <a:solidFill>
                            <a:srgbClr val="FFFCBB"/>
                          </a:solidFill>
                        </a:rPr>
                        <a:t>Rx</a:t>
                      </a:r>
                      <a:r>
                        <a:rPr lang="en-GB" baseline="0" dirty="0">
                          <a:solidFill>
                            <a:srgbClr val="FFFCBB"/>
                          </a:solidFill>
                        </a:rPr>
                        <a:t> for</a:t>
                      </a:r>
                      <a:endParaRPr lang="en-GB" dirty="0">
                        <a:solidFill>
                          <a:srgbClr val="FFFCBB"/>
                        </a:solidFill>
                      </a:endParaRPr>
                    </a:p>
                  </a:txBody>
                  <a:tcPr anchor="ctr">
                    <a:solidFill>
                      <a:srgbClr val="000000"/>
                    </a:solidFill>
                  </a:tcPr>
                </a:tc>
                <a:tc gridSpan="2">
                  <a:txBody>
                    <a:bodyPr/>
                    <a:lstStyle/>
                    <a:p>
                      <a:pPr algn="ctr"/>
                      <a:r>
                        <a:rPr lang="en-GB" dirty="0">
                          <a:solidFill>
                            <a:schemeClr val="tx2"/>
                          </a:solidFill>
                        </a:rPr>
                        <a:t>Wound, 6 weeks</a:t>
                      </a:r>
                    </a:p>
                  </a:txBody>
                  <a:tcPr anchor="ctr">
                    <a:solidFill>
                      <a:schemeClr val="bg1">
                        <a:lumMod val="50000"/>
                      </a:schemeClr>
                    </a:solidFill>
                  </a:tcPr>
                </a:tc>
                <a:tc hMerge="1">
                  <a:txBody>
                    <a:bodyPr/>
                    <a:lstStyle/>
                    <a:p>
                      <a:endParaRPr lang="en-GB" dirty="0"/>
                    </a:p>
                  </a:txBody>
                  <a:tcPr/>
                </a:tc>
                <a:tc gridSpan="2">
                  <a:txBody>
                    <a:bodyPr/>
                    <a:lstStyle/>
                    <a:p>
                      <a:pPr algn="ctr"/>
                      <a:r>
                        <a:rPr lang="en-GB" dirty="0">
                          <a:solidFill>
                            <a:schemeClr val="tx2"/>
                          </a:solidFill>
                        </a:rPr>
                        <a:t>RTI, 2 weeks</a:t>
                      </a:r>
                    </a:p>
                  </a:txBody>
                  <a:tcPr anchor="ctr">
                    <a:solidFill>
                      <a:srgbClr val="800000"/>
                    </a:solidFill>
                  </a:tcPr>
                </a:tc>
                <a:tc hMerge="1">
                  <a:txBody>
                    <a:bodyPr/>
                    <a:lstStyle/>
                    <a:p>
                      <a:endParaRPr lang="en-GB" dirty="0"/>
                    </a:p>
                  </a:txBody>
                  <a:tcPr/>
                </a:tc>
                <a:tc gridSpan="2">
                  <a:txBody>
                    <a:bodyPr/>
                    <a:lstStyle/>
                    <a:p>
                      <a:pPr algn="ctr"/>
                      <a:r>
                        <a:rPr lang="en-GB" dirty="0">
                          <a:solidFill>
                            <a:schemeClr val="tx2"/>
                          </a:solidFill>
                        </a:rPr>
                        <a:t>RTI, 10 days</a:t>
                      </a:r>
                    </a:p>
                  </a:txBody>
                  <a:tcPr anchor="ctr">
                    <a:solidFill>
                      <a:srgbClr val="0F2D01"/>
                    </a:solidFill>
                  </a:tcPr>
                </a:tc>
                <a:tc hMerge="1">
                  <a:txBody>
                    <a:bodyPr/>
                    <a:lstStyle/>
                    <a:p>
                      <a:endParaRPr lang="en-GB" dirty="0"/>
                    </a:p>
                  </a:txBody>
                  <a:tcPr/>
                </a:tc>
                <a:extLst>
                  <a:ext uri="{0D108BD9-81ED-4DB2-BD59-A6C34878D82A}">
                    <a16:rowId xmlns:a16="http://schemas.microsoft.com/office/drawing/2014/main" val="10010"/>
                  </a:ext>
                </a:extLst>
              </a:tr>
              <a:tr h="370840">
                <a:tc>
                  <a:txBody>
                    <a:bodyPr/>
                    <a:lstStyle/>
                    <a:p>
                      <a:r>
                        <a:rPr lang="en-GB" dirty="0">
                          <a:solidFill>
                            <a:srgbClr val="FFFCBB"/>
                          </a:solidFill>
                        </a:rPr>
                        <a:t>Change</a:t>
                      </a:r>
                    </a:p>
                  </a:txBody>
                  <a:tcPr anchor="ctr">
                    <a:solidFill>
                      <a:srgbClr val="000000"/>
                    </a:solidFill>
                  </a:tcPr>
                </a:tc>
                <a:tc gridSpan="2">
                  <a:txBody>
                    <a:bodyPr/>
                    <a:lstStyle/>
                    <a:p>
                      <a:pPr algn="ctr"/>
                      <a:r>
                        <a:rPr lang="en-GB" dirty="0">
                          <a:solidFill>
                            <a:schemeClr val="tx2"/>
                          </a:solidFill>
                        </a:rPr>
                        <a:t>Gly183Asp</a:t>
                      </a:r>
                    </a:p>
                  </a:txBody>
                  <a:tcPr anchor="ctr">
                    <a:solidFill>
                      <a:schemeClr val="bg1">
                        <a:lumMod val="50000"/>
                      </a:schemeClr>
                    </a:solidFill>
                  </a:tcPr>
                </a:tc>
                <a:tc hMerge="1">
                  <a:txBody>
                    <a:bodyPr/>
                    <a:lstStyle/>
                    <a:p>
                      <a:endParaRPr lang="en-GB" dirty="0"/>
                    </a:p>
                  </a:txBody>
                  <a:tcPr/>
                </a:tc>
                <a:tc gridSpan="2">
                  <a:txBody>
                    <a:bodyPr/>
                    <a:lstStyle/>
                    <a:p>
                      <a:pPr algn="ctr"/>
                      <a:r>
                        <a:rPr lang="en-GB" dirty="0">
                          <a:solidFill>
                            <a:schemeClr val="tx2"/>
                          </a:solidFill>
                        </a:rPr>
                        <a:t>Deletion 229-247</a:t>
                      </a:r>
                    </a:p>
                  </a:txBody>
                  <a:tcPr anchor="ctr">
                    <a:solidFill>
                      <a:srgbClr val="800000"/>
                    </a:solidFill>
                  </a:tcPr>
                </a:tc>
                <a:tc hMerge="1">
                  <a:txBody>
                    <a:bodyPr/>
                    <a:lstStyle/>
                    <a:p>
                      <a:endParaRPr lang="en-GB" dirty="0"/>
                    </a:p>
                  </a:txBody>
                  <a:tcPr/>
                </a:tc>
                <a:tc gridSpan="2">
                  <a:txBody>
                    <a:bodyPr/>
                    <a:lstStyle/>
                    <a:p>
                      <a:pPr algn="ctr"/>
                      <a:r>
                        <a:rPr lang="en-GB" dirty="0">
                          <a:solidFill>
                            <a:schemeClr val="tx2"/>
                          </a:solidFill>
                        </a:rPr>
                        <a:t>Glu247Lys</a:t>
                      </a:r>
                    </a:p>
                  </a:txBody>
                  <a:tcPr anchor="ctr">
                    <a:solidFill>
                      <a:srgbClr val="0F2D01"/>
                    </a:solidFill>
                  </a:tcPr>
                </a:tc>
                <a:tc hMerge="1">
                  <a:txBody>
                    <a:bodyPr/>
                    <a:lstStyle/>
                    <a:p>
                      <a:endParaRPr lang="en-GB" dirty="0"/>
                    </a:p>
                  </a:txBody>
                  <a:tcPr/>
                </a:tc>
                <a:extLst>
                  <a:ext uri="{0D108BD9-81ED-4DB2-BD59-A6C34878D82A}">
                    <a16:rowId xmlns:a16="http://schemas.microsoft.com/office/drawing/2014/main" val="10011"/>
                  </a:ext>
                </a:extLst>
              </a:tr>
            </a:tbl>
          </a:graphicData>
        </a:graphic>
      </p:graphicFrame>
      <p:sp>
        <p:nvSpPr>
          <p:cNvPr id="5" name="TextBox 4"/>
          <p:cNvSpPr txBox="1"/>
          <p:nvPr/>
        </p:nvSpPr>
        <p:spPr>
          <a:xfrm>
            <a:off x="2979738" y="6361113"/>
            <a:ext cx="5930900" cy="307975"/>
          </a:xfrm>
          <a:prstGeom prst="rect">
            <a:avLst/>
          </a:prstGeom>
          <a:noFill/>
        </p:spPr>
        <p:txBody>
          <a:bodyPr wrap="none">
            <a:spAutoFit/>
          </a:bodyPr>
          <a:lstStyle/>
          <a:p>
            <a:pPr>
              <a:defRPr/>
            </a:pPr>
            <a:r>
              <a:rPr lang="en-GB" sz="1400" baseline="0" dirty="0" err="1">
                <a:solidFill>
                  <a:schemeClr val="tx2"/>
                </a:solidFill>
                <a:latin typeface="+mj-lt"/>
              </a:rPr>
              <a:t>MacVane</a:t>
            </a:r>
            <a:r>
              <a:rPr lang="en-GB" sz="1400" baseline="0" dirty="0">
                <a:solidFill>
                  <a:schemeClr val="tx2"/>
                </a:solidFill>
                <a:latin typeface="+mj-lt"/>
              </a:rPr>
              <a:t> </a:t>
            </a:r>
            <a:r>
              <a:rPr lang="en-GB" sz="1400" i="1" baseline="0" dirty="0">
                <a:solidFill>
                  <a:schemeClr val="tx2"/>
                </a:solidFill>
                <a:latin typeface="+mj-lt"/>
              </a:rPr>
              <a:t>et al. AAC </a:t>
            </a:r>
            <a:r>
              <a:rPr lang="en-GB" sz="1400" baseline="0" dirty="0">
                <a:solidFill>
                  <a:schemeClr val="tx2"/>
                </a:solidFill>
                <a:latin typeface="+mj-lt"/>
              </a:rPr>
              <a:t>2017;</a:t>
            </a:r>
            <a:r>
              <a:rPr lang="en-GB" sz="1400" b="1" baseline="0" dirty="0">
                <a:solidFill>
                  <a:schemeClr val="tx2"/>
                </a:solidFill>
                <a:latin typeface="+mj-lt"/>
              </a:rPr>
              <a:t>61:</a:t>
            </a:r>
            <a:r>
              <a:rPr lang="en-GB" sz="1400" baseline="0" dirty="0">
                <a:solidFill>
                  <a:schemeClr val="tx2"/>
                </a:solidFill>
                <a:latin typeface="+mj-lt"/>
              </a:rPr>
              <a:t>e01183; </a:t>
            </a:r>
            <a:r>
              <a:rPr lang="en-GB" sz="1400" baseline="0" dirty="0" err="1">
                <a:solidFill>
                  <a:schemeClr val="tx2"/>
                </a:solidFill>
                <a:latin typeface="+mj-lt"/>
              </a:rPr>
              <a:t>Fraile-Ribot</a:t>
            </a:r>
            <a:r>
              <a:rPr lang="en-GB" sz="1400" baseline="0" dirty="0">
                <a:solidFill>
                  <a:schemeClr val="tx2"/>
                </a:solidFill>
                <a:latin typeface="+mj-lt"/>
              </a:rPr>
              <a:t> </a:t>
            </a:r>
            <a:r>
              <a:rPr lang="en-GB" sz="1400" i="1" baseline="0" dirty="0">
                <a:solidFill>
                  <a:schemeClr val="tx2"/>
                </a:solidFill>
                <a:latin typeface="+mj-lt"/>
              </a:rPr>
              <a:t>et al., JAC </a:t>
            </a:r>
            <a:r>
              <a:rPr lang="en-GB" sz="1400" baseline="0" dirty="0">
                <a:solidFill>
                  <a:schemeClr val="tx2"/>
                </a:solidFill>
                <a:latin typeface="+mj-lt"/>
              </a:rPr>
              <a:t>2017 </a:t>
            </a:r>
            <a:r>
              <a:rPr lang="en-GB" sz="1400" baseline="0" dirty="0" err="1">
                <a:solidFill>
                  <a:schemeClr val="tx2"/>
                </a:solidFill>
                <a:latin typeface="+mj-lt"/>
              </a:rPr>
              <a:t>epub</a:t>
            </a:r>
            <a:endParaRPr lang="en-GB" sz="1400" baseline="0" dirty="0">
              <a:solidFill>
                <a:schemeClr val="tx2"/>
              </a:solidFill>
              <a:latin typeface="+mj-lt"/>
            </a:endParaRPr>
          </a:p>
        </p:txBody>
      </p:sp>
    </p:spTree>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214290"/>
            <a:ext cx="4926018" cy="1071570"/>
          </a:xfrm>
          <a:noFill/>
        </p:spPr>
        <p:txBody>
          <a:bodyPr/>
          <a:lstStyle/>
          <a:p>
            <a:r>
              <a:rPr lang="en-GB" sz="3600" b="1" dirty="0">
                <a:solidFill>
                  <a:srgbClr val="FFAE1A"/>
                </a:solidFill>
              </a:rPr>
              <a:t>Screening 480 soil </a:t>
            </a:r>
            <a:r>
              <a:rPr lang="en-GB" sz="3600" b="1" i="1" dirty="0">
                <a:solidFill>
                  <a:srgbClr val="FFAE1A"/>
                </a:solidFill>
              </a:rPr>
              <a:t>streptomycetes</a:t>
            </a:r>
          </a:p>
        </p:txBody>
      </p:sp>
      <p:graphicFrame>
        <p:nvGraphicFramePr>
          <p:cNvPr id="4" name="Content Placeholder 3"/>
          <p:cNvGraphicFramePr>
            <a:graphicFrameLocks noGrp="1"/>
          </p:cNvGraphicFramePr>
          <p:nvPr>
            <p:ph idx="1"/>
          </p:nvPr>
        </p:nvGraphicFramePr>
        <p:xfrm>
          <a:off x="285720" y="1567200"/>
          <a:ext cx="8307388" cy="4719320"/>
        </p:xfrm>
        <a:graphic>
          <a:graphicData uri="http://schemas.openxmlformats.org/drawingml/2006/table">
            <a:tbl>
              <a:tblPr firstRow="1" bandRow="1">
                <a:tableStyleId>{D03447BB-5D67-496B-8E87-E561075AD55C}</a:tableStyleId>
              </a:tblPr>
              <a:tblGrid>
                <a:gridCol w="2076847">
                  <a:extLst>
                    <a:ext uri="{9D8B030D-6E8A-4147-A177-3AD203B41FA5}">
                      <a16:colId xmlns:a16="http://schemas.microsoft.com/office/drawing/2014/main" val="20000"/>
                    </a:ext>
                  </a:extLst>
                </a:gridCol>
                <a:gridCol w="2076847">
                  <a:extLst>
                    <a:ext uri="{9D8B030D-6E8A-4147-A177-3AD203B41FA5}">
                      <a16:colId xmlns:a16="http://schemas.microsoft.com/office/drawing/2014/main" val="20001"/>
                    </a:ext>
                  </a:extLst>
                </a:gridCol>
                <a:gridCol w="2076847">
                  <a:extLst>
                    <a:ext uri="{9D8B030D-6E8A-4147-A177-3AD203B41FA5}">
                      <a16:colId xmlns:a16="http://schemas.microsoft.com/office/drawing/2014/main" val="20002"/>
                    </a:ext>
                  </a:extLst>
                </a:gridCol>
                <a:gridCol w="2076847">
                  <a:extLst>
                    <a:ext uri="{9D8B030D-6E8A-4147-A177-3AD203B41FA5}">
                      <a16:colId xmlns:a16="http://schemas.microsoft.com/office/drawing/2014/main" val="20003"/>
                    </a:ext>
                  </a:extLst>
                </a:gridCol>
              </a:tblGrid>
              <a:tr h="370840">
                <a:tc>
                  <a:txBody>
                    <a:bodyPr/>
                    <a:lstStyle/>
                    <a:p>
                      <a:endParaRPr lang="en-GB" dirty="0">
                        <a:solidFill>
                          <a:srgbClr val="FFFFC4"/>
                        </a:solidFill>
                      </a:endParaRPr>
                    </a:p>
                  </a:txBody>
                  <a:tcPr>
                    <a:solidFill>
                      <a:schemeClr val="accent6">
                        <a:lumMod val="10000"/>
                      </a:schemeClr>
                    </a:solidFill>
                  </a:tcPr>
                </a:tc>
                <a:tc>
                  <a:txBody>
                    <a:bodyPr/>
                    <a:lstStyle/>
                    <a:p>
                      <a:r>
                        <a:rPr lang="en-GB" dirty="0">
                          <a:solidFill>
                            <a:srgbClr val="FFFFC4"/>
                          </a:solidFill>
                        </a:rPr>
                        <a:t>Resistant (n)</a:t>
                      </a:r>
                    </a:p>
                  </a:txBody>
                  <a:tcPr>
                    <a:solidFill>
                      <a:schemeClr val="accent6">
                        <a:lumMod val="10000"/>
                      </a:schemeClr>
                    </a:solidFill>
                  </a:tcPr>
                </a:tc>
                <a:tc>
                  <a:txBody>
                    <a:bodyPr/>
                    <a:lstStyle/>
                    <a:p>
                      <a:pPr algn="ctr"/>
                      <a:r>
                        <a:rPr lang="en-GB" dirty="0">
                          <a:solidFill>
                            <a:srgbClr val="FFFFC4"/>
                          </a:solidFill>
                        </a:rPr>
                        <a:t>Tested for inactivation (n)</a:t>
                      </a:r>
                    </a:p>
                  </a:txBody>
                  <a:tcPr>
                    <a:solidFill>
                      <a:schemeClr val="accent6">
                        <a:lumMod val="10000"/>
                      </a:schemeClr>
                    </a:solidFill>
                  </a:tcPr>
                </a:tc>
                <a:tc>
                  <a:txBody>
                    <a:bodyPr/>
                    <a:lstStyle/>
                    <a:p>
                      <a:pPr algn="ctr"/>
                      <a:r>
                        <a:rPr lang="en-GB" dirty="0">
                          <a:solidFill>
                            <a:srgbClr val="FFFFC4"/>
                          </a:solidFill>
                        </a:rPr>
                        <a:t>Able to inactivate (n)</a:t>
                      </a:r>
                    </a:p>
                  </a:txBody>
                  <a:tcPr>
                    <a:solidFill>
                      <a:schemeClr val="accent6">
                        <a:lumMod val="10000"/>
                      </a:schemeClr>
                    </a:solidFill>
                  </a:tcPr>
                </a:tc>
                <a:extLst>
                  <a:ext uri="{0D108BD9-81ED-4DB2-BD59-A6C34878D82A}">
                    <a16:rowId xmlns:a16="http://schemas.microsoft.com/office/drawing/2014/main" val="10000"/>
                  </a:ext>
                </a:extLst>
              </a:tr>
              <a:tr h="370840">
                <a:tc>
                  <a:txBody>
                    <a:bodyPr/>
                    <a:lstStyle/>
                    <a:p>
                      <a:r>
                        <a:rPr lang="en-GB" dirty="0">
                          <a:solidFill>
                            <a:srgbClr val="FFFFC4"/>
                          </a:solidFill>
                        </a:rPr>
                        <a:t>Cephalexin</a:t>
                      </a:r>
                    </a:p>
                  </a:txBody>
                  <a:tcPr>
                    <a:solidFill>
                      <a:schemeClr val="accent6">
                        <a:lumMod val="10000"/>
                      </a:schemeClr>
                    </a:solidFill>
                  </a:tcPr>
                </a:tc>
                <a:tc>
                  <a:txBody>
                    <a:bodyPr/>
                    <a:lstStyle/>
                    <a:p>
                      <a:pPr algn="ctr"/>
                      <a:r>
                        <a:rPr lang="en-GB" dirty="0">
                          <a:solidFill>
                            <a:schemeClr val="tx2"/>
                          </a:solidFill>
                        </a:rPr>
                        <a:t>442</a:t>
                      </a:r>
                    </a:p>
                  </a:txBody>
                  <a:tcPr>
                    <a:solidFill>
                      <a:schemeClr val="bg1">
                        <a:lumMod val="50000"/>
                      </a:schemeClr>
                    </a:solidFill>
                  </a:tcPr>
                </a:tc>
                <a:tc>
                  <a:txBody>
                    <a:bodyPr/>
                    <a:lstStyle/>
                    <a:p>
                      <a:pPr algn="ctr"/>
                      <a:r>
                        <a:rPr lang="en-GB" dirty="0">
                          <a:solidFill>
                            <a:schemeClr val="tx2"/>
                          </a:solidFill>
                        </a:rPr>
                        <a:t>16</a:t>
                      </a:r>
                    </a:p>
                  </a:txBody>
                  <a:tcPr>
                    <a:solidFill>
                      <a:schemeClr val="bg1">
                        <a:lumMod val="50000"/>
                      </a:schemeClr>
                    </a:solidFill>
                  </a:tcPr>
                </a:tc>
                <a:tc>
                  <a:txBody>
                    <a:bodyPr/>
                    <a:lstStyle/>
                    <a:p>
                      <a:pPr algn="ctr"/>
                      <a:r>
                        <a:rPr lang="en-GB" dirty="0">
                          <a:solidFill>
                            <a:schemeClr val="tx2"/>
                          </a:solidFill>
                        </a:rPr>
                        <a:t>3</a:t>
                      </a:r>
                    </a:p>
                  </a:txBody>
                  <a:tcPr>
                    <a:solidFill>
                      <a:schemeClr val="bg1">
                        <a:lumMod val="50000"/>
                      </a:schemeClr>
                    </a:solidFill>
                  </a:tcPr>
                </a:tc>
                <a:extLst>
                  <a:ext uri="{0D108BD9-81ED-4DB2-BD59-A6C34878D82A}">
                    <a16:rowId xmlns:a16="http://schemas.microsoft.com/office/drawing/2014/main" val="10001"/>
                  </a:ext>
                </a:extLst>
              </a:tr>
              <a:tr h="370840">
                <a:tc>
                  <a:txBody>
                    <a:bodyPr/>
                    <a:lstStyle/>
                    <a:p>
                      <a:r>
                        <a:rPr lang="en-GB" dirty="0">
                          <a:solidFill>
                            <a:srgbClr val="FFFFC4"/>
                          </a:solidFill>
                        </a:rPr>
                        <a:t>Ciprofloxacin</a:t>
                      </a:r>
                    </a:p>
                  </a:txBody>
                  <a:tcPr>
                    <a:solidFill>
                      <a:schemeClr val="accent6">
                        <a:lumMod val="10000"/>
                      </a:schemeClr>
                    </a:solidFill>
                  </a:tcPr>
                </a:tc>
                <a:tc>
                  <a:txBody>
                    <a:bodyPr/>
                    <a:lstStyle/>
                    <a:p>
                      <a:pPr algn="ctr"/>
                      <a:r>
                        <a:rPr lang="en-GB" dirty="0">
                          <a:solidFill>
                            <a:schemeClr val="tx2"/>
                          </a:solidFill>
                        </a:rPr>
                        <a:t>52</a:t>
                      </a:r>
                    </a:p>
                  </a:txBody>
                  <a:tcPr>
                    <a:solidFill>
                      <a:schemeClr val="bg1">
                        <a:lumMod val="50000"/>
                      </a:schemeClr>
                    </a:solidFill>
                  </a:tcPr>
                </a:tc>
                <a:tc>
                  <a:txBody>
                    <a:bodyPr/>
                    <a:lstStyle/>
                    <a:p>
                      <a:pPr algn="ctr"/>
                      <a:r>
                        <a:rPr lang="en-GB" dirty="0">
                          <a:solidFill>
                            <a:schemeClr val="tx2"/>
                          </a:solidFill>
                        </a:rPr>
                        <a:t>52</a:t>
                      </a:r>
                    </a:p>
                  </a:txBody>
                  <a:tcPr>
                    <a:solidFill>
                      <a:schemeClr val="bg1">
                        <a:lumMod val="50000"/>
                      </a:schemeClr>
                    </a:solidFill>
                  </a:tcPr>
                </a:tc>
                <a:tc>
                  <a:txBody>
                    <a:bodyPr/>
                    <a:lstStyle/>
                    <a:p>
                      <a:pPr algn="ctr"/>
                      <a:r>
                        <a:rPr lang="en-GB" dirty="0">
                          <a:solidFill>
                            <a:schemeClr val="tx2"/>
                          </a:solidFill>
                        </a:rPr>
                        <a:t>0</a:t>
                      </a:r>
                    </a:p>
                  </a:txBody>
                  <a:tcPr>
                    <a:solidFill>
                      <a:schemeClr val="bg1">
                        <a:lumMod val="50000"/>
                      </a:schemeClr>
                    </a:solidFill>
                  </a:tcPr>
                </a:tc>
                <a:extLst>
                  <a:ext uri="{0D108BD9-81ED-4DB2-BD59-A6C34878D82A}">
                    <a16:rowId xmlns:a16="http://schemas.microsoft.com/office/drawing/2014/main" val="10002"/>
                  </a:ext>
                </a:extLst>
              </a:tr>
              <a:tr h="370840">
                <a:tc>
                  <a:txBody>
                    <a:bodyPr/>
                    <a:lstStyle/>
                    <a:p>
                      <a:r>
                        <a:rPr lang="en-GB" dirty="0">
                          <a:solidFill>
                            <a:srgbClr val="FFFFC4"/>
                          </a:solidFill>
                        </a:rPr>
                        <a:t>Clindamycin</a:t>
                      </a:r>
                    </a:p>
                  </a:txBody>
                  <a:tcPr>
                    <a:solidFill>
                      <a:schemeClr val="accent6">
                        <a:lumMod val="10000"/>
                      </a:schemeClr>
                    </a:solidFill>
                  </a:tcPr>
                </a:tc>
                <a:tc>
                  <a:txBody>
                    <a:bodyPr/>
                    <a:lstStyle/>
                    <a:p>
                      <a:pPr algn="ctr"/>
                      <a:r>
                        <a:rPr lang="en-GB" dirty="0">
                          <a:solidFill>
                            <a:schemeClr val="tx2"/>
                          </a:solidFill>
                        </a:rPr>
                        <a:t>107</a:t>
                      </a:r>
                    </a:p>
                  </a:txBody>
                  <a:tcPr>
                    <a:solidFill>
                      <a:schemeClr val="bg1">
                        <a:lumMod val="50000"/>
                      </a:schemeClr>
                    </a:solidFill>
                  </a:tcPr>
                </a:tc>
                <a:tc>
                  <a:txBody>
                    <a:bodyPr/>
                    <a:lstStyle/>
                    <a:p>
                      <a:pPr algn="ctr"/>
                      <a:r>
                        <a:rPr lang="en-GB" dirty="0">
                          <a:solidFill>
                            <a:schemeClr val="tx2"/>
                          </a:solidFill>
                        </a:rPr>
                        <a:t>46</a:t>
                      </a:r>
                    </a:p>
                  </a:txBody>
                  <a:tcPr>
                    <a:solidFill>
                      <a:schemeClr val="bg1">
                        <a:lumMod val="50000"/>
                      </a:schemeClr>
                    </a:solidFill>
                  </a:tcPr>
                </a:tc>
                <a:tc>
                  <a:txBody>
                    <a:bodyPr/>
                    <a:lstStyle/>
                    <a:p>
                      <a:pPr algn="ctr"/>
                      <a:r>
                        <a:rPr lang="en-GB" dirty="0">
                          <a:solidFill>
                            <a:schemeClr val="tx2"/>
                          </a:solidFill>
                        </a:rPr>
                        <a:t>0</a:t>
                      </a:r>
                    </a:p>
                  </a:txBody>
                  <a:tcPr>
                    <a:solidFill>
                      <a:schemeClr val="bg1">
                        <a:lumMod val="50000"/>
                      </a:schemeClr>
                    </a:solidFill>
                  </a:tcPr>
                </a:tc>
                <a:extLst>
                  <a:ext uri="{0D108BD9-81ED-4DB2-BD59-A6C34878D82A}">
                    <a16:rowId xmlns:a16="http://schemas.microsoft.com/office/drawing/2014/main" val="10003"/>
                  </a:ext>
                </a:extLst>
              </a:tr>
              <a:tr h="370840">
                <a:tc>
                  <a:txBody>
                    <a:bodyPr/>
                    <a:lstStyle/>
                    <a:p>
                      <a:r>
                        <a:rPr lang="en-GB" b="1" dirty="0">
                          <a:solidFill>
                            <a:srgbClr val="FFAE1A"/>
                          </a:solidFill>
                        </a:rPr>
                        <a:t>Daptomycin</a:t>
                      </a:r>
                    </a:p>
                  </a:txBody>
                  <a:tcPr>
                    <a:solidFill>
                      <a:schemeClr val="accent6">
                        <a:lumMod val="10000"/>
                      </a:schemeClr>
                    </a:solidFill>
                  </a:tcPr>
                </a:tc>
                <a:tc>
                  <a:txBody>
                    <a:bodyPr/>
                    <a:lstStyle/>
                    <a:p>
                      <a:pPr algn="ctr"/>
                      <a:r>
                        <a:rPr lang="en-GB" b="1" dirty="0">
                          <a:solidFill>
                            <a:srgbClr val="FFAE1A"/>
                          </a:solidFill>
                        </a:rPr>
                        <a:t>480</a:t>
                      </a:r>
                    </a:p>
                  </a:txBody>
                  <a:tcPr>
                    <a:solidFill>
                      <a:srgbClr val="000000"/>
                    </a:solidFill>
                  </a:tcPr>
                </a:tc>
                <a:tc>
                  <a:txBody>
                    <a:bodyPr/>
                    <a:lstStyle/>
                    <a:p>
                      <a:pPr algn="ctr"/>
                      <a:r>
                        <a:rPr lang="en-GB" b="1" dirty="0">
                          <a:solidFill>
                            <a:srgbClr val="FFAE1A"/>
                          </a:solidFill>
                        </a:rPr>
                        <a:t>80</a:t>
                      </a:r>
                    </a:p>
                  </a:txBody>
                  <a:tcPr>
                    <a:solidFill>
                      <a:srgbClr val="000000"/>
                    </a:solidFill>
                  </a:tcPr>
                </a:tc>
                <a:tc>
                  <a:txBody>
                    <a:bodyPr/>
                    <a:lstStyle/>
                    <a:p>
                      <a:pPr algn="ctr"/>
                      <a:r>
                        <a:rPr lang="en-GB" b="1" dirty="0">
                          <a:solidFill>
                            <a:srgbClr val="FFAE1A"/>
                          </a:solidFill>
                        </a:rPr>
                        <a:t>64</a:t>
                      </a:r>
                    </a:p>
                  </a:txBody>
                  <a:tcPr>
                    <a:solidFill>
                      <a:srgbClr val="000000"/>
                    </a:solidFill>
                  </a:tcPr>
                </a:tc>
                <a:extLst>
                  <a:ext uri="{0D108BD9-81ED-4DB2-BD59-A6C34878D82A}">
                    <a16:rowId xmlns:a16="http://schemas.microsoft.com/office/drawing/2014/main" val="10004"/>
                  </a:ext>
                </a:extLst>
              </a:tr>
              <a:tr h="370840">
                <a:tc>
                  <a:txBody>
                    <a:bodyPr/>
                    <a:lstStyle/>
                    <a:p>
                      <a:r>
                        <a:rPr lang="en-GB" dirty="0">
                          <a:solidFill>
                            <a:srgbClr val="FFFFC4"/>
                          </a:solidFill>
                        </a:rPr>
                        <a:t>Erythromycin</a:t>
                      </a:r>
                    </a:p>
                  </a:txBody>
                  <a:tcPr>
                    <a:solidFill>
                      <a:schemeClr val="accent6">
                        <a:lumMod val="10000"/>
                      </a:schemeClr>
                    </a:solidFill>
                  </a:tcPr>
                </a:tc>
                <a:tc>
                  <a:txBody>
                    <a:bodyPr/>
                    <a:lstStyle/>
                    <a:p>
                      <a:pPr algn="ctr"/>
                      <a:r>
                        <a:rPr lang="en-GB" dirty="0">
                          <a:solidFill>
                            <a:schemeClr val="tx2"/>
                          </a:solidFill>
                        </a:rPr>
                        <a:t>128</a:t>
                      </a:r>
                    </a:p>
                  </a:txBody>
                  <a:tcPr>
                    <a:solidFill>
                      <a:schemeClr val="bg1">
                        <a:lumMod val="50000"/>
                      </a:schemeClr>
                    </a:solidFill>
                  </a:tcPr>
                </a:tc>
                <a:tc>
                  <a:txBody>
                    <a:bodyPr/>
                    <a:lstStyle/>
                    <a:p>
                      <a:pPr algn="ctr"/>
                      <a:r>
                        <a:rPr lang="en-GB" dirty="0">
                          <a:solidFill>
                            <a:schemeClr val="tx2"/>
                          </a:solidFill>
                        </a:rPr>
                        <a:t>128</a:t>
                      </a:r>
                    </a:p>
                  </a:txBody>
                  <a:tcPr>
                    <a:solidFill>
                      <a:schemeClr val="bg1">
                        <a:lumMod val="50000"/>
                      </a:schemeClr>
                    </a:solidFill>
                  </a:tcPr>
                </a:tc>
                <a:tc>
                  <a:txBody>
                    <a:bodyPr/>
                    <a:lstStyle/>
                    <a:p>
                      <a:pPr algn="ctr"/>
                      <a:r>
                        <a:rPr lang="en-GB" dirty="0">
                          <a:solidFill>
                            <a:schemeClr val="tx2"/>
                          </a:solidFill>
                        </a:rPr>
                        <a:t>9</a:t>
                      </a:r>
                    </a:p>
                  </a:txBody>
                  <a:tcPr>
                    <a:solidFill>
                      <a:schemeClr val="bg1">
                        <a:lumMod val="50000"/>
                      </a:schemeClr>
                    </a:solidFill>
                  </a:tcPr>
                </a:tc>
                <a:extLst>
                  <a:ext uri="{0D108BD9-81ED-4DB2-BD59-A6C34878D82A}">
                    <a16:rowId xmlns:a16="http://schemas.microsoft.com/office/drawing/2014/main" val="10005"/>
                  </a:ext>
                </a:extLst>
              </a:tr>
              <a:tr h="370840">
                <a:tc>
                  <a:txBody>
                    <a:bodyPr/>
                    <a:lstStyle/>
                    <a:p>
                      <a:r>
                        <a:rPr lang="en-GB" dirty="0" err="1">
                          <a:solidFill>
                            <a:srgbClr val="FFFFC4"/>
                          </a:solidFill>
                        </a:rPr>
                        <a:t>Novobiocin</a:t>
                      </a:r>
                      <a:endParaRPr lang="en-GB" dirty="0">
                        <a:solidFill>
                          <a:srgbClr val="FFFFC4"/>
                        </a:solidFill>
                      </a:endParaRPr>
                    </a:p>
                  </a:txBody>
                  <a:tcPr>
                    <a:solidFill>
                      <a:schemeClr val="accent6">
                        <a:lumMod val="10000"/>
                      </a:schemeClr>
                    </a:solidFill>
                  </a:tcPr>
                </a:tc>
                <a:tc>
                  <a:txBody>
                    <a:bodyPr/>
                    <a:lstStyle/>
                    <a:p>
                      <a:pPr algn="ctr"/>
                      <a:r>
                        <a:rPr lang="en-GB" dirty="0">
                          <a:solidFill>
                            <a:schemeClr val="tx2"/>
                          </a:solidFill>
                        </a:rPr>
                        <a:t>12</a:t>
                      </a:r>
                    </a:p>
                  </a:txBody>
                  <a:tcPr>
                    <a:solidFill>
                      <a:schemeClr val="bg1">
                        <a:lumMod val="50000"/>
                      </a:schemeClr>
                    </a:solidFill>
                  </a:tcPr>
                </a:tc>
                <a:tc>
                  <a:txBody>
                    <a:bodyPr/>
                    <a:lstStyle/>
                    <a:p>
                      <a:pPr algn="ctr"/>
                      <a:r>
                        <a:rPr lang="en-GB" dirty="0">
                          <a:solidFill>
                            <a:schemeClr val="tx2"/>
                          </a:solidFill>
                        </a:rPr>
                        <a:t>12</a:t>
                      </a:r>
                    </a:p>
                  </a:txBody>
                  <a:tcPr>
                    <a:solidFill>
                      <a:schemeClr val="bg1">
                        <a:lumMod val="50000"/>
                      </a:schemeClr>
                    </a:solidFill>
                  </a:tcPr>
                </a:tc>
                <a:tc>
                  <a:txBody>
                    <a:bodyPr/>
                    <a:lstStyle/>
                    <a:p>
                      <a:pPr algn="ctr"/>
                      <a:r>
                        <a:rPr lang="en-GB" dirty="0">
                          <a:solidFill>
                            <a:schemeClr val="tx2"/>
                          </a:solidFill>
                        </a:rPr>
                        <a:t>0</a:t>
                      </a:r>
                    </a:p>
                  </a:txBody>
                  <a:tcPr>
                    <a:solidFill>
                      <a:schemeClr val="bg1">
                        <a:lumMod val="50000"/>
                      </a:schemeClr>
                    </a:solidFill>
                  </a:tcPr>
                </a:tc>
                <a:extLst>
                  <a:ext uri="{0D108BD9-81ED-4DB2-BD59-A6C34878D82A}">
                    <a16:rowId xmlns:a16="http://schemas.microsoft.com/office/drawing/2014/main" val="10006"/>
                  </a:ext>
                </a:extLst>
              </a:tr>
              <a:tr h="370840">
                <a:tc>
                  <a:txBody>
                    <a:bodyPr/>
                    <a:lstStyle/>
                    <a:p>
                      <a:r>
                        <a:rPr lang="en-GB" dirty="0">
                          <a:solidFill>
                            <a:srgbClr val="FFFFC4"/>
                          </a:solidFill>
                        </a:rPr>
                        <a:t>Rifampicin</a:t>
                      </a:r>
                    </a:p>
                  </a:txBody>
                  <a:tcPr>
                    <a:solidFill>
                      <a:schemeClr val="accent6">
                        <a:lumMod val="10000"/>
                      </a:schemeClr>
                    </a:solidFill>
                  </a:tcPr>
                </a:tc>
                <a:tc>
                  <a:txBody>
                    <a:bodyPr/>
                    <a:lstStyle/>
                    <a:p>
                      <a:pPr algn="ctr"/>
                      <a:r>
                        <a:rPr lang="en-GB" dirty="0">
                          <a:solidFill>
                            <a:schemeClr val="tx2"/>
                          </a:solidFill>
                        </a:rPr>
                        <a:t>49</a:t>
                      </a:r>
                    </a:p>
                  </a:txBody>
                  <a:tcPr>
                    <a:solidFill>
                      <a:schemeClr val="bg1">
                        <a:lumMod val="50000"/>
                      </a:schemeClr>
                    </a:solidFill>
                  </a:tcPr>
                </a:tc>
                <a:tc>
                  <a:txBody>
                    <a:bodyPr/>
                    <a:lstStyle/>
                    <a:p>
                      <a:pPr algn="ctr"/>
                      <a:r>
                        <a:rPr lang="en-GB" dirty="0">
                          <a:solidFill>
                            <a:schemeClr val="tx2"/>
                          </a:solidFill>
                        </a:rPr>
                        <a:t>49</a:t>
                      </a:r>
                    </a:p>
                  </a:txBody>
                  <a:tcPr>
                    <a:solidFill>
                      <a:schemeClr val="bg1">
                        <a:lumMod val="50000"/>
                      </a:schemeClr>
                    </a:solidFill>
                  </a:tcPr>
                </a:tc>
                <a:tc>
                  <a:txBody>
                    <a:bodyPr/>
                    <a:lstStyle/>
                    <a:p>
                      <a:pPr algn="ctr"/>
                      <a:r>
                        <a:rPr lang="en-GB" dirty="0">
                          <a:solidFill>
                            <a:schemeClr val="tx2"/>
                          </a:solidFill>
                        </a:rPr>
                        <a:t>20</a:t>
                      </a:r>
                    </a:p>
                  </a:txBody>
                  <a:tcPr>
                    <a:solidFill>
                      <a:schemeClr val="bg1">
                        <a:lumMod val="50000"/>
                      </a:schemeClr>
                    </a:solidFill>
                  </a:tcPr>
                </a:tc>
                <a:extLst>
                  <a:ext uri="{0D108BD9-81ED-4DB2-BD59-A6C34878D82A}">
                    <a16:rowId xmlns:a16="http://schemas.microsoft.com/office/drawing/2014/main" val="10007"/>
                  </a:ext>
                </a:extLst>
              </a:tr>
              <a:tr h="370840">
                <a:tc>
                  <a:txBody>
                    <a:bodyPr/>
                    <a:lstStyle/>
                    <a:p>
                      <a:r>
                        <a:rPr lang="en-GB" dirty="0">
                          <a:solidFill>
                            <a:srgbClr val="FFFFC4"/>
                          </a:solidFill>
                        </a:rPr>
                        <a:t>Synercid</a:t>
                      </a:r>
                    </a:p>
                  </a:txBody>
                  <a:tcPr>
                    <a:solidFill>
                      <a:schemeClr val="accent6">
                        <a:lumMod val="10000"/>
                      </a:schemeClr>
                    </a:solidFill>
                  </a:tcPr>
                </a:tc>
                <a:tc>
                  <a:txBody>
                    <a:bodyPr/>
                    <a:lstStyle/>
                    <a:p>
                      <a:pPr algn="ctr"/>
                      <a:r>
                        <a:rPr lang="en-GB" dirty="0">
                          <a:solidFill>
                            <a:schemeClr val="tx2"/>
                          </a:solidFill>
                        </a:rPr>
                        <a:t>294</a:t>
                      </a:r>
                    </a:p>
                  </a:txBody>
                  <a:tcPr>
                    <a:solidFill>
                      <a:schemeClr val="bg1">
                        <a:lumMod val="50000"/>
                      </a:schemeClr>
                    </a:solidFill>
                  </a:tcPr>
                </a:tc>
                <a:tc>
                  <a:txBody>
                    <a:bodyPr/>
                    <a:lstStyle/>
                    <a:p>
                      <a:pPr algn="ctr"/>
                      <a:r>
                        <a:rPr lang="en-GB" dirty="0">
                          <a:solidFill>
                            <a:schemeClr val="tx2"/>
                          </a:solidFill>
                        </a:rPr>
                        <a:t>71</a:t>
                      </a:r>
                    </a:p>
                  </a:txBody>
                  <a:tcPr>
                    <a:solidFill>
                      <a:schemeClr val="bg1">
                        <a:lumMod val="50000"/>
                      </a:schemeClr>
                    </a:solidFill>
                  </a:tcPr>
                </a:tc>
                <a:tc>
                  <a:txBody>
                    <a:bodyPr/>
                    <a:lstStyle/>
                    <a:p>
                      <a:pPr algn="ctr"/>
                      <a:r>
                        <a:rPr lang="en-GB" dirty="0">
                          <a:solidFill>
                            <a:schemeClr val="tx2"/>
                          </a:solidFill>
                        </a:rPr>
                        <a:t>14</a:t>
                      </a:r>
                    </a:p>
                  </a:txBody>
                  <a:tcPr>
                    <a:solidFill>
                      <a:schemeClr val="bg1">
                        <a:lumMod val="50000"/>
                      </a:schemeClr>
                    </a:solidFill>
                  </a:tcPr>
                </a:tc>
                <a:extLst>
                  <a:ext uri="{0D108BD9-81ED-4DB2-BD59-A6C34878D82A}">
                    <a16:rowId xmlns:a16="http://schemas.microsoft.com/office/drawing/2014/main" val="10008"/>
                  </a:ext>
                </a:extLst>
              </a:tr>
              <a:tr h="370840">
                <a:tc>
                  <a:txBody>
                    <a:bodyPr/>
                    <a:lstStyle/>
                    <a:p>
                      <a:r>
                        <a:rPr lang="en-GB" b="1" dirty="0">
                          <a:solidFill>
                            <a:srgbClr val="FFAE1A"/>
                          </a:solidFill>
                        </a:rPr>
                        <a:t>Telithromycin</a:t>
                      </a:r>
                    </a:p>
                  </a:txBody>
                  <a:tcPr>
                    <a:solidFill>
                      <a:schemeClr val="accent6">
                        <a:lumMod val="10000"/>
                      </a:schemeClr>
                    </a:solidFill>
                  </a:tcPr>
                </a:tc>
                <a:tc>
                  <a:txBody>
                    <a:bodyPr/>
                    <a:lstStyle/>
                    <a:p>
                      <a:pPr algn="ctr"/>
                      <a:r>
                        <a:rPr lang="en-GB" b="1" dirty="0">
                          <a:solidFill>
                            <a:srgbClr val="FFAE1A"/>
                          </a:solidFill>
                        </a:rPr>
                        <a:t>83</a:t>
                      </a:r>
                    </a:p>
                  </a:txBody>
                  <a:tcPr>
                    <a:solidFill>
                      <a:srgbClr val="000000"/>
                    </a:solidFill>
                  </a:tcPr>
                </a:tc>
                <a:tc>
                  <a:txBody>
                    <a:bodyPr/>
                    <a:lstStyle/>
                    <a:p>
                      <a:pPr algn="ctr"/>
                      <a:r>
                        <a:rPr lang="en-GB" b="1" dirty="0">
                          <a:solidFill>
                            <a:srgbClr val="FFAE1A"/>
                          </a:solidFill>
                        </a:rPr>
                        <a:t>83</a:t>
                      </a:r>
                    </a:p>
                  </a:txBody>
                  <a:tcPr>
                    <a:solidFill>
                      <a:srgbClr val="000000"/>
                    </a:solidFill>
                  </a:tcPr>
                </a:tc>
                <a:tc>
                  <a:txBody>
                    <a:bodyPr/>
                    <a:lstStyle/>
                    <a:p>
                      <a:pPr algn="ctr"/>
                      <a:r>
                        <a:rPr lang="en-GB" b="1" dirty="0">
                          <a:solidFill>
                            <a:srgbClr val="FFAE1A"/>
                          </a:solidFill>
                        </a:rPr>
                        <a:t>4</a:t>
                      </a:r>
                    </a:p>
                  </a:txBody>
                  <a:tcPr>
                    <a:solidFill>
                      <a:srgbClr val="000000"/>
                    </a:solidFill>
                  </a:tcPr>
                </a:tc>
                <a:extLst>
                  <a:ext uri="{0D108BD9-81ED-4DB2-BD59-A6C34878D82A}">
                    <a16:rowId xmlns:a16="http://schemas.microsoft.com/office/drawing/2014/main" val="10009"/>
                  </a:ext>
                </a:extLst>
              </a:tr>
              <a:tr h="370840">
                <a:tc>
                  <a:txBody>
                    <a:bodyPr/>
                    <a:lstStyle/>
                    <a:p>
                      <a:r>
                        <a:rPr lang="en-GB" dirty="0">
                          <a:solidFill>
                            <a:srgbClr val="FFFFC4"/>
                          </a:solidFill>
                        </a:rPr>
                        <a:t>Trimethoprim</a:t>
                      </a:r>
                    </a:p>
                  </a:txBody>
                  <a:tcPr>
                    <a:solidFill>
                      <a:schemeClr val="accent6">
                        <a:lumMod val="10000"/>
                      </a:schemeClr>
                    </a:solidFill>
                  </a:tcPr>
                </a:tc>
                <a:tc>
                  <a:txBody>
                    <a:bodyPr/>
                    <a:lstStyle/>
                    <a:p>
                      <a:pPr algn="ctr"/>
                      <a:r>
                        <a:rPr lang="en-GB" dirty="0">
                          <a:solidFill>
                            <a:schemeClr val="tx2"/>
                          </a:solidFill>
                        </a:rPr>
                        <a:t>478</a:t>
                      </a:r>
                    </a:p>
                  </a:txBody>
                  <a:tcPr>
                    <a:solidFill>
                      <a:schemeClr val="bg1">
                        <a:lumMod val="50000"/>
                      </a:schemeClr>
                    </a:solidFill>
                  </a:tcPr>
                </a:tc>
                <a:tc>
                  <a:txBody>
                    <a:bodyPr/>
                    <a:lstStyle/>
                    <a:p>
                      <a:pPr algn="ctr"/>
                      <a:r>
                        <a:rPr lang="en-GB" dirty="0">
                          <a:solidFill>
                            <a:schemeClr val="tx2"/>
                          </a:solidFill>
                        </a:rPr>
                        <a:t>80</a:t>
                      </a:r>
                    </a:p>
                  </a:txBody>
                  <a:tcPr>
                    <a:solidFill>
                      <a:schemeClr val="bg1">
                        <a:lumMod val="50000"/>
                      </a:schemeClr>
                    </a:solidFill>
                  </a:tcPr>
                </a:tc>
                <a:tc>
                  <a:txBody>
                    <a:bodyPr/>
                    <a:lstStyle/>
                    <a:p>
                      <a:pPr algn="ctr"/>
                      <a:r>
                        <a:rPr lang="en-GB" dirty="0">
                          <a:solidFill>
                            <a:schemeClr val="tx2"/>
                          </a:solidFill>
                        </a:rPr>
                        <a:t>0</a:t>
                      </a:r>
                    </a:p>
                  </a:txBody>
                  <a:tcPr>
                    <a:solidFill>
                      <a:schemeClr val="bg1">
                        <a:lumMod val="50000"/>
                      </a:schemeClr>
                    </a:solidFill>
                  </a:tcPr>
                </a:tc>
                <a:extLst>
                  <a:ext uri="{0D108BD9-81ED-4DB2-BD59-A6C34878D82A}">
                    <a16:rowId xmlns:a16="http://schemas.microsoft.com/office/drawing/2014/main" val="10010"/>
                  </a:ext>
                </a:extLst>
              </a:tr>
              <a:tr h="370840">
                <a:tc>
                  <a:txBody>
                    <a:bodyPr/>
                    <a:lstStyle/>
                    <a:p>
                      <a:r>
                        <a:rPr lang="en-GB" dirty="0">
                          <a:solidFill>
                            <a:srgbClr val="FFFFC4"/>
                          </a:solidFill>
                        </a:rPr>
                        <a:t>Vancomycin</a:t>
                      </a:r>
                    </a:p>
                  </a:txBody>
                  <a:tcPr>
                    <a:solidFill>
                      <a:schemeClr val="accent6">
                        <a:lumMod val="10000"/>
                      </a:schemeClr>
                    </a:solidFill>
                  </a:tcPr>
                </a:tc>
                <a:tc>
                  <a:txBody>
                    <a:bodyPr/>
                    <a:lstStyle/>
                    <a:p>
                      <a:pPr algn="ctr"/>
                      <a:r>
                        <a:rPr lang="en-GB" dirty="0">
                          <a:solidFill>
                            <a:schemeClr val="tx2"/>
                          </a:solidFill>
                        </a:rPr>
                        <a:t>5</a:t>
                      </a:r>
                    </a:p>
                  </a:txBody>
                  <a:tcPr>
                    <a:solidFill>
                      <a:schemeClr val="bg1">
                        <a:lumMod val="50000"/>
                      </a:schemeClr>
                    </a:solidFill>
                  </a:tcPr>
                </a:tc>
                <a:tc>
                  <a:txBody>
                    <a:bodyPr/>
                    <a:lstStyle/>
                    <a:p>
                      <a:pPr algn="ctr"/>
                      <a:r>
                        <a:rPr lang="en-GB" dirty="0">
                          <a:solidFill>
                            <a:schemeClr val="tx2"/>
                          </a:solidFill>
                        </a:rPr>
                        <a:t>5</a:t>
                      </a:r>
                    </a:p>
                  </a:txBody>
                  <a:tcPr>
                    <a:solidFill>
                      <a:schemeClr val="bg1">
                        <a:lumMod val="50000"/>
                      </a:schemeClr>
                    </a:solidFill>
                  </a:tcPr>
                </a:tc>
                <a:tc>
                  <a:txBody>
                    <a:bodyPr/>
                    <a:lstStyle/>
                    <a:p>
                      <a:pPr algn="ctr"/>
                      <a:r>
                        <a:rPr lang="en-GB" dirty="0">
                          <a:solidFill>
                            <a:schemeClr val="tx2"/>
                          </a:solidFill>
                        </a:rPr>
                        <a:t>0</a:t>
                      </a:r>
                    </a:p>
                  </a:txBody>
                  <a:tcPr>
                    <a:solidFill>
                      <a:schemeClr val="bg1">
                        <a:lumMod val="50000"/>
                      </a:schemeClr>
                    </a:solidFill>
                  </a:tcPr>
                </a:tc>
                <a:extLst>
                  <a:ext uri="{0D108BD9-81ED-4DB2-BD59-A6C34878D82A}">
                    <a16:rowId xmlns:a16="http://schemas.microsoft.com/office/drawing/2014/main" val="10011"/>
                  </a:ext>
                </a:extLst>
              </a:tr>
            </a:tbl>
          </a:graphicData>
        </a:graphic>
      </p:graphicFrame>
      <p:sp>
        <p:nvSpPr>
          <p:cNvPr id="5" name="TextBox 4"/>
          <p:cNvSpPr txBox="1"/>
          <p:nvPr/>
        </p:nvSpPr>
        <p:spPr>
          <a:xfrm>
            <a:off x="5729803" y="6407371"/>
            <a:ext cx="3199915" cy="307777"/>
          </a:xfrm>
          <a:prstGeom prst="rect">
            <a:avLst/>
          </a:prstGeom>
          <a:noFill/>
        </p:spPr>
        <p:txBody>
          <a:bodyPr wrap="none" rtlCol="0">
            <a:spAutoFit/>
          </a:bodyPr>
          <a:lstStyle/>
          <a:p>
            <a:r>
              <a:rPr lang="en-GB" sz="1400" dirty="0">
                <a:solidFill>
                  <a:schemeClr val="tx1"/>
                </a:solidFill>
              </a:rPr>
              <a:t>D’Costa </a:t>
            </a:r>
            <a:r>
              <a:rPr lang="en-GB" sz="1400" i="1" dirty="0">
                <a:solidFill>
                  <a:schemeClr val="tx1"/>
                </a:solidFill>
              </a:rPr>
              <a:t>et al., Science </a:t>
            </a:r>
            <a:r>
              <a:rPr lang="en-GB" sz="1400" dirty="0">
                <a:solidFill>
                  <a:schemeClr val="tx1"/>
                </a:solidFill>
              </a:rPr>
              <a:t>2006; </a:t>
            </a:r>
            <a:r>
              <a:rPr lang="en-GB" sz="1400" b="1" dirty="0">
                <a:solidFill>
                  <a:schemeClr val="tx1"/>
                </a:solidFill>
              </a:rPr>
              <a:t>131:</a:t>
            </a:r>
            <a:r>
              <a:rPr lang="en-GB" sz="1400" dirty="0">
                <a:solidFill>
                  <a:schemeClr val="tx1"/>
                </a:solidFill>
              </a:rPr>
              <a:t>374</a:t>
            </a:r>
          </a:p>
        </p:txBody>
      </p:sp>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04800" y="457200"/>
            <a:ext cx="5757863" cy="719138"/>
          </a:xfrm>
        </p:spPr>
        <p:txBody>
          <a:bodyPr/>
          <a:lstStyle/>
          <a:p>
            <a:r>
              <a:rPr lang="en-GB" sz="4000">
                <a:solidFill>
                  <a:srgbClr val="FFC000"/>
                </a:solidFill>
                <a:ea typeface="ＭＳ Ｐゴシック" pitchFamily="-104" charset="-128"/>
                <a:cs typeface="ＭＳ Ｐゴシック" pitchFamily="-104" charset="-128"/>
              </a:rPr>
              <a:t>Disclosures</a:t>
            </a:r>
          </a:p>
        </p:txBody>
      </p:sp>
      <p:sp>
        <p:nvSpPr>
          <p:cNvPr id="6147" name="Content Placeholder 3"/>
          <p:cNvSpPr>
            <a:spLocks noGrp="1"/>
          </p:cNvSpPr>
          <p:nvPr>
            <p:ph idx="1"/>
          </p:nvPr>
        </p:nvSpPr>
        <p:spPr>
          <a:xfrm>
            <a:off x="381000" y="1524000"/>
            <a:ext cx="8534400" cy="4953000"/>
          </a:xfrm>
        </p:spPr>
        <p:txBody>
          <a:bodyPr/>
          <a:lstStyle/>
          <a:p>
            <a:r>
              <a:rPr lang="en-GB" sz="2400" dirty="0">
                <a:solidFill>
                  <a:srgbClr val="FFC000"/>
                </a:solidFill>
                <a:ea typeface="ＭＳ Ｐゴシック" pitchFamily="-104" charset="-128"/>
                <a:cs typeface="ＭＳ Ｐゴシック" pitchFamily="-104" charset="-128"/>
              </a:rPr>
              <a:t>Consult / advisory – </a:t>
            </a:r>
            <a:r>
              <a:rPr lang="en-GB" sz="2400" dirty="0">
                <a:ea typeface="ＭＳ Ｐゴシック" pitchFamily="-104" charset="-128"/>
                <a:cs typeface="ＭＳ Ｐゴシック" pitchFamily="-104" charset="-128"/>
              </a:rPr>
              <a:t>Accelerate,</a:t>
            </a:r>
            <a:r>
              <a:rPr lang="en-GB" sz="2400" dirty="0">
                <a:solidFill>
                  <a:srgbClr val="FFC000"/>
                </a:solidFill>
                <a:ea typeface="ＭＳ Ｐゴシック" pitchFamily="-104" charset="-128"/>
                <a:cs typeface="ＭＳ Ｐゴシック" pitchFamily="-104" charset="-128"/>
              </a:rPr>
              <a:t> </a:t>
            </a:r>
            <a:r>
              <a:rPr lang="en-GB" sz="2400" dirty="0">
                <a:ea typeface="ＭＳ Ｐゴシック" pitchFamily="-104" charset="-128"/>
                <a:cs typeface="ＭＳ Ｐゴシック" pitchFamily="-104" charset="-128"/>
              </a:rPr>
              <a:t>Achaogen, Allecra, Antabio, BioVersys, Centauri, Entasis, McKinsey, Meiji, Merck, Mutabilis, Nordic, </a:t>
            </a:r>
            <a:r>
              <a:rPr lang="en-GB" sz="2400" dirty="0" err="1">
                <a:ea typeface="ＭＳ Ｐゴシック" pitchFamily="-104" charset="-128"/>
                <a:cs typeface="ＭＳ Ｐゴシック" pitchFamily="-104" charset="-128"/>
              </a:rPr>
              <a:t>ParaPharma</a:t>
            </a:r>
            <a:r>
              <a:rPr lang="en-GB" sz="2400" dirty="0">
                <a:ea typeface="ＭＳ Ｐゴシック" pitchFamily="-104" charset="-128"/>
                <a:cs typeface="ＭＳ Ｐゴシック" pitchFamily="-104" charset="-128"/>
              </a:rPr>
              <a:t>, QPEX, Shionogi, </a:t>
            </a:r>
            <a:r>
              <a:rPr lang="en-GB" sz="2400" dirty="0" err="1">
                <a:ea typeface="ＭＳ Ｐゴシック" pitchFamily="-104" charset="-128"/>
                <a:cs typeface="ＭＳ Ｐゴシック" pitchFamily="-104" charset="-128"/>
              </a:rPr>
              <a:t>Spero</a:t>
            </a:r>
            <a:r>
              <a:rPr lang="en-GB" sz="2400" dirty="0">
                <a:ea typeface="ＭＳ Ｐゴシック" pitchFamily="-104" charset="-128"/>
                <a:cs typeface="ＭＳ Ｐゴシック" pitchFamily="-104" charset="-128"/>
              </a:rPr>
              <a:t>, TAXIS, TAZ, Tetraphase, VenatoRx, Wockhardt, Zambon</a:t>
            </a:r>
          </a:p>
          <a:p>
            <a:endParaRPr lang="en-GB" sz="2400" dirty="0">
              <a:ea typeface="ＭＳ Ｐゴシック" pitchFamily="-104" charset="-128"/>
              <a:cs typeface="ＭＳ Ｐゴシック" pitchFamily="-104" charset="-128"/>
            </a:endParaRPr>
          </a:p>
          <a:p>
            <a:r>
              <a:rPr lang="en-GB" sz="2400" dirty="0">
                <a:solidFill>
                  <a:srgbClr val="FFC000"/>
                </a:solidFill>
                <a:ea typeface="ＭＳ Ｐゴシック" pitchFamily="-104" charset="-128"/>
                <a:cs typeface="ＭＳ Ｐゴシック" pitchFamily="-104" charset="-128"/>
              </a:rPr>
              <a:t>Lectures – </a:t>
            </a:r>
            <a:r>
              <a:rPr lang="en-GB" sz="2400" dirty="0">
                <a:ea typeface="ＭＳ Ｐゴシック" pitchFamily="-104" charset="-128"/>
                <a:cs typeface="ＭＳ Ｐゴシック" pitchFamily="-104" charset="-128"/>
              </a:rPr>
              <a:t>Accelerate,</a:t>
            </a:r>
            <a:r>
              <a:rPr lang="en-GB" sz="2400" dirty="0">
                <a:solidFill>
                  <a:srgbClr val="FFC000"/>
                </a:solidFill>
                <a:ea typeface="ＭＳ Ｐゴシック" pitchFamily="-104" charset="-128"/>
                <a:cs typeface="ＭＳ Ｐゴシック" pitchFamily="-104" charset="-128"/>
              </a:rPr>
              <a:t> </a:t>
            </a:r>
            <a:r>
              <a:rPr lang="en-GB" sz="2400" dirty="0">
                <a:ea typeface="ＭＳ Ｐゴシック" pitchFamily="-104" charset="-128"/>
                <a:cs typeface="ＭＳ Ｐゴシック" pitchFamily="-104" charset="-128"/>
              </a:rPr>
              <a:t>Astellas, bioMerieux, Correvio, Beckman-Coulter, Cepheid, Nordic, Merck/MSD, Pfizer</a:t>
            </a:r>
          </a:p>
          <a:p>
            <a:endParaRPr lang="en-GB" sz="2400" dirty="0">
              <a:ea typeface="ＭＳ Ｐゴシック" pitchFamily="-104" charset="-128"/>
              <a:cs typeface="ＭＳ Ｐゴシック" pitchFamily="-104" charset="-128"/>
            </a:endParaRPr>
          </a:p>
          <a:p>
            <a:r>
              <a:rPr lang="en-GB" sz="2400" dirty="0">
                <a:solidFill>
                  <a:srgbClr val="FFC000"/>
                </a:solidFill>
                <a:ea typeface="ＭＳ Ｐゴシック" pitchFamily="-104" charset="-128"/>
                <a:cs typeface="ＭＳ Ｐゴシック" pitchFamily="-104" charset="-128"/>
              </a:rPr>
              <a:t>Sponsored research – </a:t>
            </a:r>
            <a:r>
              <a:rPr lang="en-GB" sz="2400" dirty="0">
                <a:ea typeface="ＭＳ Ｐゴシック" pitchFamily="-104" charset="-128"/>
                <a:cs typeface="ＭＳ Ｐゴシック" pitchFamily="-104" charset="-128"/>
              </a:rPr>
              <a:t>Meiji, Melinta,  Merck, Pfizer, Roche, Tetraphase, VenatoRx, Wockhardt</a:t>
            </a:r>
          </a:p>
          <a:p>
            <a:endParaRPr lang="en-GB" sz="2400" dirty="0">
              <a:ea typeface="ＭＳ Ｐゴシック" pitchFamily="-104" charset="-128"/>
              <a:cs typeface="ＭＳ Ｐゴシック" pitchFamily="-104" charset="-128"/>
            </a:endParaRPr>
          </a:p>
          <a:p>
            <a:r>
              <a:rPr lang="en-GB" sz="2400" dirty="0">
                <a:solidFill>
                  <a:srgbClr val="FFC000"/>
                </a:solidFill>
                <a:ea typeface="ＭＳ Ｐゴシック" pitchFamily="-104" charset="-128"/>
                <a:cs typeface="ＭＳ Ｐゴシック" pitchFamily="-104" charset="-128"/>
              </a:rPr>
              <a:t>Shareholdings –  </a:t>
            </a:r>
            <a:r>
              <a:rPr lang="en-GB" sz="2400" dirty="0">
                <a:ea typeface="ＭＳ Ｐゴシック" pitchFamily="-104" charset="-128"/>
                <a:cs typeface="ＭＳ Ｐゴシック" pitchFamily="-104" charset="-128"/>
              </a:rPr>
              <a:t>Dechra, GSK, Merck, Perkin Elmer, Pfizer  amounting to &lt;10% of portfolio value</a:t>
            </a:r>
          </a:p>
        </p:txBody>
      </p:sp>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044" y="457200"/>
            <a:ext cx="6257956" cy="990600"/>
          </a:xfrm>
          <a:noFill/>
        </p:spPr>
        <p:txBody>
          <a:bodyPr/>
          <a:lstStyle/>
          <a:p>
            <a:r>
              <a:rPr lang="en-GB" sz="3200" b="1" dirty="0" err="1">
                <a:solidFill>
                  <a:srgbClr val="FFAE1A"/>
                </a:solidFill>
              </a:rPr>
              <a:t>Glycosylation</a:t>
            </a:r>
            <a:r>
              <a:rPr lang="en-GB" sz="3200" b="1" dirty="0">
                <a:solidFill>
                  <a:srgbClr val="FFAE1A"/>
                </a:solidFill>
              </a:rPr>
              <a:t> of telithromycin by a soil </a:t>
            </a:r>
            <a:r>
              <a:rPr lang="en-GB" sz="3200" b="1" dirty="0" err="1">
                <a:solidFill>
                  <a:srgbClr val="FFAE1A"/>
                </a:solidFill>
              </a:rPr>
              <a:t>streptomycete</a:t>
            </a:r>
            <a:endParaRPr lang="en-GB" sz="3200" b="1" dirty="0">
              <a:solidFill>
                <a:srgbClr val="FFAE1A"/>
              </a:solidFill>
            </a:endParaRPr>
          </a:p>
        </p:txBody>
      </p:sp>
      <p:pic>
        <p:nvPicPr>
          <p:cNvPr id="6" name="Picture 3"/>
          <p:cNvPicPr>
            <a:picLocks noChangeAspect="1" noChangeArrowheads="1"/>
          </p:cNvPicPr>
          <p:nvPr/>
        </p:nvPicPr>
        <p:blipFill>
          <a:blip r:embed="rId3" cstate="print"/>
          <a:srcRect/>
          <a:stretch>
            <a:fillRect/>
          </a:stretch>
        </p:blipFill>
        <p:spPr bwMode="auto">
          <a:xfrm>
            <a:off x="214282" y="2147862"/>
            <a:ext cx="8604250" cy="3643338"/>
          </a:xfrm>
          <a:prstGeom prst="rect">
            <a:avLst/>
          </a:prstGeom>
          <a:noFill/>
          <a:ln w="9525">
            <a:noFill/>
            <a:round/>
            <a:headEnd/>
            <a:tailEnd/>
          </a:ln>
          <a:effectLst/>
        </p:spPr>
      </p:pic>
      <p:sp>
        <p:nvSpPr>
          <p:cNvPr id="7" name="Text Box 4"/>
          <p:cNvSpPr txBox="1">
            <a:spLocks noChangeArrowheads="1"/>
          </p:cNvSpPr>
          <p:nvPr/>
        </p:nvSpPr>
        <p:spPr bwMode="auto">
          <a:xfrm>
            <a:off x="285720" y="6357958"/>
            <a:ext cx="2852703"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dirty="0">
                <a:solidFill>
                  <a:schemeClr val="tx1"/>
                </a:solidFill>
                <a:latin typeface="Arial" pitchFamily="34" charset="0"/>
                <a:ea typeface="msgothic" charset="0"/>
                <a:cs typeface="msgothic" charset="0"/>
              </a:rPr>
              <a:t>V M D'Costa </a:t>
            </a:r>
            <a:r>
              <a:rPr lang="en-GB" sz="1200" i="1" dirty="0">
                <a:solidFill>
                  <a:schemeClr val="tx1"/>
                </a:solidFill>
                <a:latin typeface="Arial" pitchFamily="34" charset="0"/>
                <a:ea typeface="msgothic" charset="0"/>
                <a:cs typeface="msgothic" charset="0"/>
              </a:rPr>
              <a:t>et al. Science </a:t>
            </a:r>
            <a:r>
              <a:rPr lang="en-GB" sz="1200" dirty="0">
                <a:solidFill>
                  <a:schemeClr val="tx1"/>
                </a:solidFill>
                <a:latin typeface="Arial" pitchFamily="34" charset="0"/>
                <a:ea typeface="msgothic" charset="0"/>
                <a:cs typeface="msgothic" charset="0"/>
              </a:rPr>
              <a:t>2006;</a:t>
            </a:r>
            <a:r>
              <a:rPr lang="en-GB" sz="1200" b="1" dirty="0">
                <a:solidFill>
                  <a:schemeClr val="tx1"/>
                </a:solidFill>
                <a:latin typeface="Arial" pitchFamily="34" charset="0"/>
                <a:ea typeface="msgothic" charset="0"/>
                <a:cs typeface="msgothic" charset="0"/>
              </a:rPr>
              <a:t>311:</a:t>
            </a:r>
            <a:r>
              <a:rPr lang="en-GB" sz="1200" dirty="0">
                <a:solidFill>
                  <a:schemeClr val="tx1"/>
                </a:solidFill>
                <a:latin typeface="Arial" pitchFamily="34" charset="0"/>
                <a:ea typeface="msgothic" charset="0"/>
                <a:cs typeface="msgothic" charset="0"/>
              </a:rPr>
              <a:t>374</a:t>
            </a: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400300"/>
            <a:ext cx="8610600" cy="2057400"/>
          </a:xfrm>
        </p:spPr>
        <p:txBody>
          <a:bodyPr/>
          <a:lstStyle/>
          <a:p>
            <a:pPr>
              <a:lnSpc>
                <a:spcPct val="100000"/>
              </a:lnSpc>
              <a:spcBef>
                <a:spcPts val="0"/>
              </a:spcBef>
            </a:pPr>
            <a:r>
              <a:rPr lang="en-GB" sz="3200" dirty="0">
                <a:solidFill>
                  <a:srgbClr val="FFAE1A"/>
                </a:solidFill>
              </a:rPr>
              <a:t>A critical’ escape would be a carbapenemase that became ‘comfortable’ in a fit </a:t>
            </a:r>
            <a:r>
              <a:rPr lang="en-GB" sz="3200" i="1" dirty="0">
                <a:solidFill>
                  <a:srgbClr val="FFAE1A"/>
                </a:solidFill>
              </a:rPr>
              <a:t>E. coli </a:t>
            </a:r>
            <a:r>
              <a:rPr lang="en-GB" sz="3200" dirty="0">
                <a:solidFill>
                  <a:srgbClr val="FFAE1A"/>
                </a:solidFill>
              </a:rPr>
              <a:t>strain</a:t>
            </a:r>
          </a:p>
          <a:p>
            <a:pPr>
              <a:lnSpc>
                <a:spcPct val="100000"/>
              </a:lnSpc>
              <a:spcBef>
                <a:spcPts val="0"/>
              </a:spcBef>
            </a:pPr>
            <a:endParaRPr lang="en-GB" sz="3200" dirty="0">
              <a:solidFill>
                <a:srgbClr val="FFAE1A"/>
              </a:solidFill>
            </a:endParaRPr>
          </a:p>
          <a:p>
            <a:pPr>
              <a:lnSpc>
                <a:spcPct val="100000"/>
              </a:lnSpc>
              <a:spcBef>
                <a:spcPts val="0"/>
              </a:spcBef>
            </a:pPr>
            <a:r>
              <a:rPr lang="en-GB" sz="3200" dirty="0">
                <a:solidFill>
                  <a:srgbClr val="FFAE1A"/>
                </a:solidFill>
              </a:rPr>
              <a:t>… like CTX-M-15 ESBL in ST131</a:t>
            </a:r>
          </a:p>
        </p:txBody>
      </p:sp>
    </p:spTree>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63a5aba0eb022624834a27157408e200.jpg"/>
          <p:cNvPicPr>
            <a:picLocks noChangeAspect="1"/>
          </p:cNvPicPr>
          <p:nvPr/>
        </p:nvPicPr>
        <p:blipFill>
          <a:blip r:embed="rId3"/>
          <a:srcRect t="14692" b="5185"/>
          <a:stretch>
            <a:fillRect/>
          </a:stretch>
        </p:blipFill>
        <p:spPr>
          <a:xfrm>
            <a:off x="0" y="1"/>
            <a:ext cx="9144000" cy="6857999"/>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82625"/>
            <a:ext cx="6480720" cy="719138"/>
          </a:xfrm>
        </p:spPr>
        <p:txBody>
          <a:bodyPr anchor="ctr"/>
          <a:lstStyle/>
          <a:p>
            <a:r>
              <a:rPr lang="en-GB" sz="3600" dirty="0">
                <a:solidFill>
                  <a:srgbClr val="FFAE1A"/>
                </a:solidFill>
              </a:rPr>
              <a:t>Altered, transferable PBP3…</a:t>
            </a:r>
          </a:p>
        </p:txBody>
      </p:sp>
      <p:sp>
        <p:nvSpPr>
          <p:cNvPr id="3" name="Content Placeholder 2"/>
          <p:cNvSpPr>
            <a:spLocks noGrp="1"/>
          </p:cNvSpPr>
          <p:nvPr>
            <p:ph idx="1"/>
          </p:nvPr>
        </p:nvSpPr>
        <p:spPr>
          <a:xfrm>
            <a:off x="251520" y="1916832"/>
            <a:ext cx="8352928" cy="4176464"/>
          </a:xfrm>
        </p:spPr>
        <p:txBody>
          <a:bodyPr/>
          <a:lstStyle/>
          <a:p>
            <a:pPr>
              <a:lnSpc>
                <a:spcPct val="100000"/>
              </a:lnSpc>
              <a:spcBef>
                <a:spcPts val="1200"/>
              </a:spcBef>
              <a:spcAft>
                <a:spcPts val="600"/>
              </a:spcAft>
              <a:buFont typeface="Arial" panose="020B0604020202020204" pitchFamily="34" charset="0"/>
              <a:buChar char="•"/>
            </a:pPr>
            <a:r>
              <a:rPr lang="en-GB" dirty="0"/>
              <a:t>NDM carbapenemase-producing </a:t>
            </a:r>
            <a:r>
              <a:rPr lang="en-GB" i="1" dirty="0"/>
              <a:t>E. coli </a:t>
            </a:r>
            <a:r>
              <a:rPr lang="en-GB" dirty="0"/>
              <a:t>with aztreonam/avibactam MICs 4-16 mg/L </a:t>
            </a:r>
            <a:r>
              <a:rPr lang="en-GB" i="1" dirty="0"/>
              <a:t>vs. </a:t>
            </a:r>
            <a:r>
              <a:rPr lang="en-GB" u="sng" dirty="0"/>
              <a:t>&lt;</a:t>
            </a:r>
            <a:r>
              <a:rPr lang="en-GB" dirty="0"/>
              <a:t>1 mg/L for ‘normal’ NDM </a:t>
            </a:r>
            <a:r>
              <a:rPr lang="en-GB" i="1" dirty="0"/>
              <a:t>E. coli</a:t>
            </a:r>
          </a:p>
          <a:p>
            <a:pPr>
              <a:lnSpc>
                <a:spcPct val="100000"/>
              </a:lnSpc>
              <a:spcBef>
                <a:spcPts val="1200"/>
              </a:spcBef>
              <a:spcAft>
                <a:spcPts val="600"/>
              </a:spcAft>
              <a:buFont typeface="Arial" panose="020B0604020202020204" pitchFamily="34" charset="0"/>
              <a:buChar char="•"/>
            </a:pPr>
            <a:r>
              <a:rPr lang="en-GB" dirty="0"/>
              <a:t>Insert of Tyr-</a:t>
            </a:r>
            <a:r>
              <a:rPr lang="en-GB" dirty="0" err="1"/>
              <a:t>Gly</a:t>
            </a:r>
            <a:r>
              <a:rPr lang="en-GB" dirty="0"/>
              <a:t>-Ile-</a:t>
            </a:r>
            <a:r>
              <a:rPr lang="en-GB" dirty="0" err="1"/>
              <a:t>Asn</a:t>
            </a:r>
            <a:r>
              <a:rPr lang="en-GB" dirty="0"/>
              <a:t>/Lys after amino acid 333 (Tyr-</a:t>
            </a:r>
            <a:r>
              <a:rPr lang="en-GB" dirty="0" err="1"/>
              <a:t>Gly</a:t>
            </a:r>
            <a:r>
              <a:rPr lang="en-GB" dirty="0"/>
              <a:t>-Ile-</a:t>
            </a:r>
            <a:r>
              <a:rPr lang="en-GB" dirty="0" err="1"/>
              <a:t>Asn</a:t>
            </a:r>
            <a:r>
              <a:rPr lang="en-GB" dirty="0"/>
              <a:t> is a duplication of normal sequence)</a:t>
            </a:r>
          </a:p>
          <a:p>
            <a:pPr marL="809625">
              <a:lnSpc>
                <a:spcPct val="100000"/>
              </a:lnSpc>
              <a:spcBef>
                <a:spcPts val="1200"/>
              </a:spcBef>
              <a:spcAft>
                <a:spcPts val="600"/>
              </a:spcAft>
              <a:buFont typeface="Wingdings" panose="05000000000000000000" pitchFamily="2" charset="2"/>
              <a:buChar char="Ø"/>
            </a:pPr>
            <a:r>
              <a:rPr lang="en-GB" dirty="0">
                <a:solidFill>
                  <a:srgbClr val="FFFFC4"/>
                </a:solidFill>
              </a:rPr>
              <a:t>India, Turkey, Lebanon, Kuwait, China, Thailand</a:t>
            </a:r>
          </a:p>
          <a:p>
            <a:pPr marL="809625">
              <a:lnSpc>
                <a:spcPct val="100000"/>
              </a:lnSpc>
              <a:spcBef>
                <a:spcPts val="1200"/>
              </a:spcBef>
              <a:spcAft>
                <a:spcPts val="600"/>
              </a:spcAft>
              <a:buFont typeface="Wingdings" panose="05000000000000000000" pitchFamily="2" charset="2"/>
              <a:buChar char="Ø"/>
            </a:pPr>
            <a:r>
              <a:rPr lang="en-GB" dirty="0">
                <a:solidFill>
                  <a:srgbClr val="FFFFC4"/>
                </a:solidFill>
              </a:rPr>
              <a:t>Multiple sequence types</a:t>
            </a:r>
          </a:p>
          <a:p>
            <a:pPr>
              <a:lnSpc>
                <a:spcPct val="100000"/>
              </a:lnSpc>
              <a:spcBef>
                <a:spcPts val="1200"/>
              </a:spcBef>
              <a:spcAft>
                <a:spcPts val="600"/>
              </a:spcAft>
              <a:buFont typeface="Arial" panose="020B0604020202020204" pitchFamily="34" charset="0"/>
              <a:buChar char="•"/>
            </a:pPr>
            <a:r>
              <a:rPr lang="en-GB" dirty="0">
                <a:latin typeface="Symbol" panose="05050102010706020507" pitchFamily="18" charset="2"/>
              </a:rPr>
              <a:t>b</a:t>
            </a:r>
            <a:r>
              <a:rPr lang="en-GB" dirty="0"/>
              <a:t>-Lactam (except carbapenem) MICs rose for lab constructs with insert</a:t>
            </a:r>
          </a:p>
          <a:p>
            <a:pPr>
              <a:lnSpc>
                <a:spcPct val="100000"/>
              </a:lnSpc>
              <a:spcBef>
                <a:spcPts val="1200"/>
              </a:spcBef>
              <a:spcAft>
                <a:spcPts val="600"/>
              </a:spcAft>
              <a:buFont typeface="Arial" panose="020B0604020202020204" pitchFamily="34" charset="0"/>
              <a:buChar char="•"/>
            </a:pPr>
            <a:r>
              <a:rPr lang="en-GB" dirty="0"/>
              <a:t>Some altered PBP3s had other consistent sequence abnormalities, suggesting horizontal transfer…….</a:t>
            </a:r>
          </a:p>
          <a:p>
            <a:endParaRPr lang="en-GB" i="1" dirty="0"/>
          </a:p>
          <a:p>
            <a:endParaRPr lang="en-GB" i="1" dirty="0"/>
          </a:p>
          <a:p>
            <a:endParaRPr lang="en-GB" i="1" dirty="0"/>
          </a:p>
        </p:txBody>
      </p:sp>
      <p:sp>
        <p:nvSpPr>
          <p:cNvPr id="4" name="TextBox 3"/>
          <p:cNvSpPr txBox="1"/>
          <p:nvPr/>
        </p:nvSpPr>
        <p:spPr>
          <a:xfrm>
            <a:off x="6471879" y="6239033"/>
            <a:ext cx="2276585" cy="276999"/>
          </a:xfrm>
          <a:prstGeom prst="rect">
            <a:avLst/>
          </a:prstGeom>
          <a:noFill/>
        </p:spPr>
        <p:txBody>
          <a:bodyPr wrap="none" rtlCol="0">
            <a:spAutoFit/>
          </a:bodyPr>
          <a:lstStyle/>
          <a:p>
            <a:r>
              <a:rPr lang="en-GB" sz="1200" dirty="0" err="1">
                <a:solidFill>
                  <a:schemeClr val="tx2"/>
                </a:solidFill>
              </a:rPr>
              <a:t>Alm</a:t>
            </a:r>
            <a:r>
              <a:rPr lang="en-GB" sz="1200" dirty="0">
                <a:solidFill>
                  <a:schemeClr val="tx2"/>
                </a:solidFill>
              </a:rPr>
              <a:t> </a:t>
            </a:r>
            <a:r>
              <a:rPr lang="en-GB" sz="1200" i="1" dirty="0">
                <a:solidFill>
                  <a:schemeClr val="tx2"/>
                </a:solidFill>
              </a:rPr>
              <a:t>et al., JAC </a:t>
            </a:r>
            <a:r>
              <a:rPr lang="en-GB" sz="1200" dirty="0">
                <a:solidFill>
                  <a:schemeClr val="tx2"/>
                </a:solidFill>
              </a:rPr>
              <a:t>2015; </a:t>
            </a:r>
            <a:r>
              <a:rPr lang="en-GB" sz="1200" b="1" dirty="0">
                <a:solidFill>
                  <a:schemeClr val="tx2"/>
                </a:solidFill>
              </a:rPr>
              <a:t>70: </a:t>
            </a:r>
            <a:r>
              <a:rPr lang="en-GB" sz="1200" dirty="0">
                <a:solidFill>
                  <a:schemeClr val="tx2"/>
                </a:solidFill>
              </a:rPr>
              <a:t>1420</a:t>
            </a:r>
          </a:p>
        </p:txBody>
      </p:sp>
    </p:spTree>
    <p:extLst>
      <p:ext uri="{BB962C8B-B14F-4D97-AF65-F5344CB8AC3E}">
        <p14:creationId xmlns:p14="http://schemas.microsoft.com/office/powerpoint/2010/main" val="2169602565"/>
      </p:ext>
    </p:extLst>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6291263" cy="914400"/>
          </a:xfrm>
        </p:spPr>
        <p:txBody>
          <a:bodyPr anchor="ctr"/>
          <a:lstStyle/>
          <a:p>
            <a:r>
              <a:rPr lang="en-GB" sz="3600" dirty="0">
                <a:solidFill>
                  <a:srgbClr val="FFAE1A"/>
                </a:solidFill>
              </a:rPr>
              <a:t>UK ref lab sees 1-3 </a:t>
            </a:r>
            <a:r>
              <a:rPr lang="en-GB" sz="3600" i="1" dirty="0">
                <a:solidFill>
                  <a:srgbClr val="FFAE1A"/>
                </a:solidFill>
              </a:rPr>
              <a:t>Klebsiella </a:t>
            </a:r>
            <a:r>
              <a:rPr lang="en-GB" sz="3600" dirty="0">
                <a:solidFill>
                  <a:srgbClr val="FFAE1A"/>
                </a:solidFill>
              </a:rPr>
              <a:t>per week like this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1188430"/>
              </p:ext>
            </p:extLst>
          </p:nvPr>
        </p:nvGraphicFramePr>
        <p:xfrm>
          <a:off x="304800" y="1600200"/>
          <a:ext cx="5410200" cy="4988560"/>
        </p:xfrm>
        <a:graphic>
          <a:graphicData uri="http://schemas.openxmlformats.org/drawingml/2006/table">
            <a:tbl>
              <a:tblPr firstRow="1" bandRow="1">
                <a:tableStyleId>{5C22544A-7EE6-4342-B048-85BDC9FD1C3A}</a:tableStyleId>
              </a:tblPr>
              <a:tblGrid>
                <a:gridCol w="3038606">
                  <a:extLst>
                    <a:ext uri="{9D8B030D-6E8A-4147-A177-3AD203B41FA5}">
                      <a16:colId xmlns:a16="http://schemas.microsoft.com/office/drawing/2014/main" val="20000"/>
                    </a:ext>
                  </a:extLst>
                </a:gridCol>
                <a:gridCol w="2371594">
                  <a:extLst>
                    <a:ext uri="{9D8B030D-6E8A-4147-A177-3AD203B41FA5}">
                      <a16:colId xmlns:a16="http://schemas.microsoft.com/office/drawing/2014/main" val="20001"/>
                    </a:ext>
                  </a:extLst>
                </a:gridCol>
              </a:tblGrid>
              <a:tr h="370840">
                <a:tc>
                  <a:txBody>
                    <a:bodyPr/>
                    <a:lstStyle/>
                    <a:p>
                      <a:endParaRPr lang="en-GB" dirty="0">
                        <a:solidFill>
                          <a:srgbClr val="FCFEA8"/>
                        </a:solidFill>
                      </a:endParaRPr>
                    </a:p>
                  </a:txBody>
                  <a:tcPr>
                    <a:solidFill>
                      <a:srgbClr val="000000"/>
                    </a:solidFill>
                  </a:tcPr>
                </a:tc>
                <a:tc>
                  <a:txBody>
                    <a:bodyPr/>
                    <a:lstStyle/>
                    <a:p>
                      <a:pPr algn="ctr"/>
                      <a:r>
                        <a:rPr lang="en-GB" dirty="0">
                          <a:solidFill>
                            <a:srgbClr val="FFFFC4"/>
                          </a:solidFill>
                        </a:rPr>
                        <a:t>MIC (mg/L) or behaviour</a:t>
                      </a:r>
                    </a:p>
                  </a:txBody>
                  <a:tcPr>
                    <a:solidFill>
                      <a:srgbClr val="000000"/>
                    </a:solidFill>
                  </a:tcPr>
                </a:tc>
                <a:extLst>
                  <a:ext uri="{0D108BD9-81ED-4DB2-BD59-A6C34878D82A}">
                    <a16:rowId xmlns:a16="http://schemas.microsoft.com/office/drawing/2014/main" val="10000"/>
                  </a:ext>
                </a:extLst>
              </a:tr>
              <a:tr h="370840">
                <a:tc>
                  <a:txBody>
                    <a:bodyPr/>
                    <a:lstStyle/>
                    <a:p>
                      <a:r>
                        <a:rPr lang="en-GB" dirty="0">
                          <a:solidFill>
                            <a:srgbClr val="FFFFC4"/>
                          </a:solidFill>
                        </a:rPr>
                        <a:t>Cefotaxime</a:t>
                      </a:r>
                    </a:p>
                  </a:txBody>
                  <a:tcPr>
                    <a:solidFill>
                      <a:srgbClr val="000000"/>
                    </a:solidFill>
                  </a:tcPr>
                </a:tc>
                <a:tc>
                  <a:txBody>
                    <a:bodyPr/>
                    <a:lstStyle/>
                    <a:p>
                      <a:pPr algn="ctr"/>
                      <a:r>
                        <a:rPr lang="en-GB" dirty="0">
                          <a:solidFill>
                            <a:schemeClr val="tx2"/>
                          </a:solidFill>
                        </a:rPr>
                        <a:t>2</a:t>
                      </a:r>
                    </a:p>
                  </a:txBody>
                  <a:tcPr>
                    <a:solidFill>
                      <a:srgbClr val="0D4790"/>
                    </a:solidFill>
                  </a:tcPr>
                </a:tc>
                <a:extLst>
                  <a:ext uri="{0D108BD9-81ED-4DB2-BD59-A6C34878D82A}">
                    <a16:rowId xmlns:a16="http://schemas.microsoft.com/office/drawing/2014/main" val="10001"/>
                  </a:ext>
                </a:extLst>
              </a:tr>
              <a:tr h="370840">
                <a:tc>
                  <a:txBody>
                    <a:bodyPr/>
                    <a:lstStyle/>
                    <a:p>
                      <a:r>
                        <a:rPr lang="en-GB" dirty="0">
                          <a:solidFill>
                            <a:srgbClr val="FFFFC4"/>
                          </a:solidFill>
                        </a:rPr>
                        <a:t>Ceftazidime</a:t>
                      </a:r>
                    </a:p>
                  </a:txBody>
                  <a:tcPr>
                    <a:solidFill>
                      <a:srgbClr val="000000"/>
                    </a:solidFill>
                  </a:tcPr>
                </a:tc>
                <a:tc>
                  <a:txBody>
                    <a:bodyPr/>
                    <a:lstStyle/>
                    <a:p>
                      <a:pPr algn="ctr"/>
                      <a:r>
                        <a:rPr lang="en-GB" dirty="0">
                          <a:solidFill>
                            <a:schemeClr val="tx2"/>
                          </a:solidFill>
                        </a:rPr>
                        <a:t>32</a:t>
                      </a:r>
                    </a:p>
                  </a:txBody>
                  <a:tcPr>
                    <a:solidFill>
                      <a:srgbClr val="0D4790"/>
                    </a:solidFill>
                  </a:tcPr>
                </a:tc>
                <a:extLst>
                  <a:ext uri="{0D108BD9-81ED-4DB2-BD59-A6C34878D82A}">
                    <a16:rowId xmlns:a16="http://schemas.microsoft.com/office/drawing/2014/main" val="10002"/>
                  </a:ext>
                </a:extLst>
              </a:tr>
              <a:tr h="370840">
                <a:tc>
                  <a:txBody>
                    <a:bodyPr/>
                    <a:lstStyle/>
                    <a:p>
                      <a:r>
                        <a:rPr lang="en-GB" dirty="0">
                          <a:solidFill>
                            <a:srgbClr val="FFFFC4"/>
                          </a:solidFill>
                        </a:rPr>
                        <a:t>Cefepime</a:t>
                      </a:r>
                    </a:p>
                  </a:txBody>
                  <a:tcPr>
                    <a:solidFill>
                      <a:srgbClr val="000000"/>
                    </a:solidFill>
                  </a:tcPr>
                </a:tc>
                <a:tc>
                  <a:txBody>
                    <a:bodyPr/>
                    <a:lstStyle/>
                    <a:p>
                      <a:pPr algn="ctr"/>
                      <a:r>
                        <a:rPr lang="en-GB" dirty="0">
                          <a:solidFill>
                            <a:schemeClr val="tx2"/>
                          </a:solidFill>
                        </a:rPr>
                        <a:t>64</a:t>
                      </a:r>
                    </a:p>
                  </a:txBody>
                  <a:tcPr>
                    <a:solidFill>
                      <a:srgbClr val="0D4790"/>
                    </a:solidFill>
                  </a:tcPr>
                </a:tc>
                <a:extLst>
                  <a:ext uri="{0D108BD9-81ED-4DB2-BD59-A6C34878D82A}">
                    <a16:rowId xmlns:a16="http://schemas.microsoft.com/office/drawing/2014/main" val="10003"/>
                  </a:ext>
                </a:extLst>
              </a:tr>
              <a:tr h="370840">
                <a:tc>
                  <a:txBody>
                    <a:bodyPr/>
                    <a:lstStyle/>
                    <a:p>
                      <a:r>
                        <a:rPr lang="en-GB" dirty="0">
                          <a:solidFill>
                            <a:srgbClr val="FFFFC4"/>
                          </a:solidFill>
                        </a:rPr>
                        <a:t>Pip-tazo</a:t>
                      </a:r>
                    </a:p>
                  </a:txBody>
                  <a:tcPr>
                    <a:solidFill>
                      <a:srgbClr val="000000"/>
                    </a:solidFill>
                  </a:tcPr>
                </a:tc>
                <a:tc>
                  <a:txBody>
                    <a:bodyPr/>
                    <a:lstStyle/>
                    <a:p>
                      <a:pPr algn="ctr"/>
                      <a:r>
                        <a:rPr lang="en-GB" dirty="0">
                          <a:solidFill>
                            <a:schemeClr val="tx2"/>
                          </a:solidFill>
                        </a:rPr>
                        <a:t>&gt;64</a:t>
                      </a:r>
                    </a:p>
                  </a:txBody>
                  <a:tcPr>
                    <a:solidFill>
                      <a:srgbClr val="0D4790"/>
                    </a:solidFill>
                  </a:tcPr>
                </a:tc>
                <a:extLst>
                  <a:ext uri="{0D108BD9-81ED-4DB2-BD59-A6C34878D82A}">
                    <a16:rowId xmlns:a16="http://schemas.microsoft.com/office/drawing/2014/main" val="10004"/>
                  </a:ext>
                </a:extLst>
              </a:tr>
              <a:tr h="370840">
                <a:tc>
                  <a:txBody>
                    <a:bodyPr/>
                    <a:lstStyle/>
                    <a:p>
                      <a:r>
                        <a:rPr lang="en-GB" dirty="0">
                          <a:solidFill>
                            <a:srgbClr val="FFFFC4"/>
                          </a:solidFill>
                        </a:rPr>
                        <a:t>Ertapenem</a:t>
                      </a:r>
                    </a:p>
                  </a:txBody>
                  <a:tcPr>
                    <a:solidFill>
                      <a:srgbClr val="000000"/>
                    </a:solidFill>
                  </a:tcPr>
                </a:tc>
                <a:tc>
                  <a:txBody>
                    <a:bodyPr/>
                    <a:lstStyle/>
                    <a:p>
                      <a:pPr algn="ctr"/>
                      <a:r>
                        <a:rPr lang="en-GB" dirty="0">
                          <a:solidFill>
                            <a:schemeClr val="tx2"/>
                          </a:solidFill>
                        </a:rPr>
                        <a:t>&gt;16</a:t>
                      </a:r>
                    </a:p>
                  </a:txBody>
                  <a:tcPr>
                    <a:solidFill>
                      <a:srgbClr val="0D4790"/>
                    </a:solidFill>
                  </a:tcPr>
                </a:tc>
                <a:extLst>
                  <a:ext uri="{0D108BD9-81ED-4DB2-BD59-A6C34878D82A}">
                    <a16:rowId xmlns:a16="http://schemas.microsoft.com/office/drawing/2014/main" val="10005"/>
                  </a:ext>
                </a:extLst>
              </a:tr>
              <a:tr h="370840">
                <a:tc>
                  <a:txBody>
                    <a:bodyPr/>
                    <a:lstStyle/>
                    <a:p>
                      <a:r>
                        <a:rPr lang="en-GB" dirty="0">
                          <a:solidFill>
                            <a:srgbClr val="FFFFC4"/>
                          </a:solidFill>
                        </a:rPr>
                        <a:t>Imipenem/meropenem</a:t>
                      </a:r>
                    </a:p>
                  </a:txBody>
                  <a:tcPr>
                    <a:solidFill>
                      <a:srgbClr val="000000"/>
                    </a:solidFill>
                  </a:tcPr>
                </a:tc>
                <a:tc>
                  <a:txBody>
                    <a:bodyPr/>
                    <a:lstStyle/>
                    <a:p>
                      <a:pPr algn="ctr"/>
                      <a:r>
                        <a:rPr lang="en-GB" dirty="0">
                          <a:solidFill>
                            <a:schemeClr val="tx2"/>
                          </a:solidFill>
                        </a:rPr>
                        <a:t>16</a:t>
                      </a:r>
                    </a:p>
                  </a:txBody>
                  <a:tcPr>
                    <a:solidFill>
                      <a:srgbClr val="0D4790"/>
                    </a:solidFill>
                  </a:tcPr>
                </a:tc>
                <a:extLst>
                  <a:ext uri="{0D108BD9-81ED-4DB2-BD59-A6C34878D82A}">
                    <a16:rowId xmlns:a16="http://schemas.microsoft.com/office/drawing/2014/main" val="10006"/>
                  </a:ext>
                </a:extLst>
              </a:tr>
              <a:tr h="370840">
                <a:tc>
                  <a:txBody>
                    <a:bodyPr/>
                    <a:lstStyle/>
                    <a:p>
                      <a:r>
                        <a:rPr lang="en-GB" dirty="0">
                          <a:solidFill>
                            <a:srgbClr val="FFFFC4"/>
                          </a:solidFill>
                        </a:rPr>
                        <a:t>Aztreonam</a:t>
                      </a:r>
                    </a:p>
                  </a:txBody>
                  <a:tcPr>
                    <a:solidFill>
                      <a:srgbClr val="000000"/>
                    </a:solidFill>
                  </a:tcPr>
                </a:tc>
                <a:tc>
                  <a:txBody>
                    <a:bodyPr/>
                    <a:lstStyle/>
                    <a:p>
                      <a:pPr algn="ctr"/>
                      <a:r>
                        <a:rPr lang="en-GB" dirty="0">
                          <a:solidFill>
                            <a:schemeClr val="tx2"/>
                          </a:solidFill>
                        </a:rPr>
                        <a:t>4</a:t>
                      </a:r>
                    </a:p>
                  </a:txBody>
                  <a:tcPr>
                    <a:solidFill>
                      <a:srgbClr val="0D4790"/>
                    </a:solidFill>
                  </a:tcPr>
                </a:tc>
                <a:extLst>
                  <a:ext uri="{0D108BD9-81ED-4DB2-BD59-A6C34878D82A}">
                    <a16:rowId xmlns:a16="http://schemas.microsoft.com/office/drawing/2014/main" val="10007"/>
                  </a:ext>
                </a:extLst>
              </a:tr>
              <a:tr h="370840">
                <a:tc>
                  <a:txBody>
                    <a:bodyPr/>
                    <a:lstStyle/>
                    <a:p>
                      <a:r>
                        <a:rPr lang="en-GB" dirty="0">
                          <a:solidFill>
                            <a:srgbClr val="FFFFC4"/>
                          </a:solidFill>
                        </a:rPr>
                        <a:t>Ceph-clav</a:t>
                      </a:r>
                      <a:r>
                        <a:rPr lang="en-GB" baseline="0" dirty="0">
                          <a:solidFill>
                            <a:srgbClr val="FFFFC4"/>
                          </a:solidFill>
                        </a:rPr>
                        <a:t> synergy</a:t>
                      </a:r>
                      <a:endParaRPr lang="en-GB" dirty="0">
                        <a:solidFill>
                          <a:srgbClr val="FFFFC4"/>
                        </a:solidFill>
                      </a:endParaRPr>
                    </a:p>
                  </a:txBody>
                  <a:tcPr>
                    <a:solidFill>
                      <a:srgbClr val="000000"/>
                    </a:solidFill>
                  </a:tcPr>
                </a:tc>
                <a:tc>
                  <a:txBody>
                    <a:bodyPr/>
                    <a:lstStyle/>
                    <a:p>
                      <a:pPr algn="ctr"/>
                      <a:r>
                        <a:rPr lang="en-GB" dirty="0">
                          <a:solidFill>
                            <a:schemeClr val="tx2"/>
                          </a:solidFill>
                        </a:rPr>
                        <a:t>No</a:t>
                      </a:r>
                    </a:p>
                  </a:txBody>
                  <a:tcPr>
                    <a:solidFill>
                      <a:srgbClr val="0D4790"/>
                    </a:solidFill>
                  </a:tcPr>
                </a:tc>
                <a:extLst>
                  <a:ext uri="{0D108BD9-81ED-4DB2-BD59-A6C34878D82A}">
                    <a16:rowId xmlns:a16="http://schemas.microsoft.com/office/drawing/2014/main" val="10008"/>
                  </a:ext>
                </a:extLst>
              </a:tr>
              <a:tr h="370840">
                <a:tc>
                  <a:txBody>
                    <a:bodyPr/>
                    <a:lstStyle/>
                    <a:p>
                      <a:r>
                        <a:rPr lang="en-GB" dirty="0">
                          <a:solidFill>
                            <a:srgbClr val="FFFFC4"/>
                          </a:solidFill>
                        </a:rPr>
                        <a:t>Ceph-cloxacillin synergy</a:t>
                      </a:r>
                    </a:p>
                  </a:txBody>
                  <a:tcPr>
                    <a:solidFill>
                      <a:srgbClr val="000000"/>
                    </a:solidFill>
                  </a:tcPr>
                </a:tc>
                <a:tc>
                  <a:txBody>
                    <a:bodyPr/>
                    <a:lstStyle/>
                    <a:p>
                      <a:pPr algn="ctr"/>
                      <a:r>
                        <a:rPr lang="en-GB" dirty="0">
                          <a:solidFill>
                            <a:schemeClr val="tx2"/>
                          </a:solidFill>
                        </a:rPr>
                        <a:t>No</a:t>
                      </a:r>
                    </a:p>
                  </a:txBody>
                  <a:tcPr>
                    <a:solidFill>
                      <a:srgbClr val="0D4790"/>
                    </a:solidFill>
                  </a:tcPr>
                </a:tc>
                <a:extLst>
                  <a:ext uri="{0D108BD9-81ED-4DB2-BD59-A6C34878D82A}">
                    <a16:rowId xmlns:a16="http://schemas.microsoft.com/office/drawing/2014/main" val="10009"/>
                  </a:ext>
                </a:extLst>
              </a:tr>
              <a:tr h="370840">
                <a:tc>
                  <a:txBody>
                    <a:bodyPr/>
                    <a:lstStyle/>
                    <a:p>
                      <a:r>
                        <a:rPr lang="en-GB" dirty="0">
                          <a:solidFill>
                            <a:srgbClr val="FFFFC4"/>
                          </a:solidFill>
                        </a:rPr>
                        <a:t>Carbapenem-EDTA</a:t>
                      </a:r>
                      <a:r>
                        <a:rPr lang="en-GB" baseline="0" dirty="0">
                          <a:solidFill>
                            <a:srgbClr val="FFFFC4"/>
                          </a:solidFill>
                        </a:rPr>
                        <a:t> synergy</a:t>
                      </a:r>
                      <a:endParaRPr lang="en-GB" dirty="0">
                        <a:solidFill>
                          <a:srgbClr val="FFFFC4"/>
                        </a:solidFill>
                      </a:endParaRPr>
                    </a:p>
                  </a:txBody>
                  <a:tcPr>
                    <a:solidFill>
                      <a:srgbClr val="000000"/>
                    </a:solidFill>
                  </a:tcPr>
                </a:tc>
                <a:tc>
                  <a:txBody>
                    <a:bodyPr/>
                    <a:lstStyle/>
                    <a:p>
                      <a:pPr algn="ctr"/>
                      <a:r>
                        <a:rPr lang="en-GB" dirty="0">
                          <a:solidFill>
                            <a:schemeClr val="tx2"/>
                          </a:solidFill>
                        </a:rPr>
                        <a:t>No</a:t>
                      </a:r>
                    </a:p>
                  </a:txBody>
                  <a:tcPr>
                    <a:solidFill>
                      <a:srgbClr val="0D4790"/>
                    </a:solidFill>
                  </a:tcPr>
                </a:tc>
                <a:extLst>
                  <a:ext uri="{0D108BD9-81ED-4DB2-BD59-A6C34878D82A}">
                    <a16:rowId xmlns:a16="http://schemas.microsoft.com/office/drawing/2014/main" val="10010"/>
                  </a:ext>
                </a:extLst>
              </a:tr>
              <a:tr h="370840">
                <a:tc>
                  <a:txBody>
                    <a:bodyPr/>
                    <a:lstStyle/>
                    <a:p>
                      <a:r>
                        <a:rPr lang="en-GB" dirty="0">
                          <a:solidFill>
                            <a:srgbClr val="FFFFC4"/>
                          </a:solidFill>
                        </a:rPr>
                        <a:t>Hodge bioassay with cephs</a:t>
                      </a:r>
                      <a:r>
                        <a:rPr lang="en-GB" baseline="0" dirty="0">
                          <a:solidFill>
                            <a:srgbClr val="FFFFC4"/>
                          </a:solidFill>
                        </a:rPr>
                        <a:t> or carbapenems</a:t>
                      </a:r>
                      <a:endParaRPr lang="en-GB" dirty="0">
                        <a:solidFill>
                          <a:srgbClr val="FFFFC4"/>
                        </a:solidFill>
                      </a:endParaRPr>
                    </a:p>
                  </a:txBody>
                  <a:tcPr>
                    <a:solidFill>
                      <a:srgbClr val="000000"/>
                    </a:solidFill>
                  </a:tcPr>
                </a:tc>
                <a:tc>
                  <a:txBody>
                    <a:bodyPr/>
                    <a:lstStyle/>
                    <a:p>
                      <a:pPr algn="ctr"/>
                      <a:r>
                        <a:rPr lang="en-GB" dirty="0">
                          <a:solidFill>
                            <a:schemeClr val="tx2"/>
                          </a:solidFill>
                        </a:rPr>
                        <a:t>No activity seen</a:t>
                      </a:r>
                    </a:p>
                  </a:txBody>
                  <a:tcPr>
                    <a:solidFill>
                      <a:srgbClr val="0D4790"/>
                    </a:solidFill>
                  </a:tcPr>
                </a:tc>
                <a:extLst>
                  <a:ext uri="{0D108BD9-81ED-4DB2-BD59-A6C34878D82A}">
                    <a16:rowId xmlns:a16="http://schemas.microsoft.com/office/drawing/2014/main" val="10011"/>
                  </a:ext>
                </a:extLst>
              </a:tr>
            </a:tbl>
          </a:graphicData>
        </a:graphic>
      </p:graphicFrame>
      <p:sp>
        <p:nvSpPr>
          <p:cNvPr id="7" name="TextBox 6"/>
          <p:cNvSpPr txBox="1"/>
          <p:nvPr/>
        </p:nvSpPr>
        <p:spPr>
          <a:xfrm>
            <a:off x="5888253" y="2169617"/>
            <a:ext cx="3200400" cy="646331"/>
          </a:xfrm>
          <a:prstGeom prst="rect">
            <a:avLst/>
          </a:prstGeom>
          <a:solidFill>
            <a:schemeClr val="bg1">
              <a:lumMod val="50000"/>
            </a:schemeClr>
          </a:solidFill>
        </p:spPr>
        <p:txBody>
          <a:bodyPr wrap="square" rtlCol="0">
            <a:spAutoFit/>
          </a:bodyPr>
          <a:lstStyle/>
          <a:p>
            <a:r>
              <a:rPr lang="en-GB" baseline="0" dirty="0">
                <a:solidFill>
                  <a:schemeClr val="accent1"/>
                </a:solidFill>
                <a:latin typeface="+mj-lt"/>
              </a:rPr>
              <a:t>Genomic sequencing only found SHV-1 &amp; porin loss</a:t>
            </a:r>
          </a:p>
        </p:txBody>
      </p:sp>
      <p:sp>
        <p:nvSpPr>
          <p:cNvPr id="5" name="TextBox 4"/>
          <p:cNvSpPr txBox="1"/>
          <p:nvPr/>
        </p:nvSpPr>
        <p:spPr>
          <a:xfrm>
            <a:off x="5888253" y="3355332"/>
            <a:ext cx="3200400" cy="830997"/>
          </a:xfrm>
          <a:prstGeom prst="rect">
            <a:avLst/>
          </a:prstGeom>
          <a:solidFill>
            <a:schemeClr val="bg1">
              <a:lumMod val="50000"/>
            </a:schemeClr>
          </a:solidFill>
        </p:spPr>
        <p:txBody>
          <a:bodyPr wrap="square" rtlCol="0">
            <a:spAutoFit/>
          </a:bodyPr>
          <a:lstStyle/>
          <a:p>
            <a:r>
              <a:rPr lang="en-GB" baseline="0" dirty="0">
                <a:solidFill>
                  <a:schemeClr val="accent1"/>
                </a:solidFill>
                <a:latin typeface="+mj-lt"/>
              </a:rPr>
              <a:t>Convinced ourselves -  efflux or permeability</a:t>
            </a:r>
          </a:p>
        </p:txBody>
      </p:sp>
      <p:sp>
        <p:nvSpPr>
          <p:cNvPr id="8" name="TextBox 7"/>
          <p:cNvSpPr txBox="1"/>
          <p:nvPr/>
        </p:nvSpPr>
        <p:spPr>
          <a:xfrm>
            <a:off x="5888253" y="4541047"/>
            <a:ext cx="3200400" cy="1200328"/>
          </a:xfrm>
          <a:prstGeom prst="rect">
            <a:avLst/>
          </a:prstGeom>
          <a:solidFill>
            <a:schemeClr val="bg1">
              <a:lumMod val="50000"/>
            </a:schemeClr>
          </a:solidFill>
        </p:spPr>
        <p:txBody>
          <a:bodyPr wrap="square" rtlCol="0">
            <a:spAutoFit/>
          </a:bodyPr>
          <a:lstStyle/>
          <a:p>
            <a:r>
              <a:rPr lang="en-GB" baseline="0" dirty="0">
                <a:solidFill>
                  <a:schemeClr val="accent1"/>
                </a:solidFill>
                <a:latin typeface="+mj-lt"/>
              </a:rPr>
              <a:t>Added ceftazidime-avibactam to panel… 16-fold synergy seen</a:t>
            </a:r>
          </a:p>
        </p:txBody>
      </p:sp>
      <p:sp>
        <p:nvSpPr>
          <p:cNvPr id="9" name="TextBox 8"/>
          <p:cNvSpPr txBox="1"/>
          <p:nvPr/>
        </p:nvSpPr>
        <p:spPr>
          <a:xfrm>
            <a:off x="6003548" y="6324600"/>
            <a:ext cx="2999539" cy="307777"/>
          </a:xfrm>
          <a:prstGeom prst="rect">
            <a:avLst/>
          </a:prstGeom>
          <a:noFill/>
        </p:spPr>
        <p:txBody>
          <a:bodyPr wrap="none" rtlCol="0">
            <a:spAutoFit/>
          </a:bodyPr>
          <a:lstStyle/>
          <a:p>
            <a:r>
              <a:rPr lang="en-GB" sz="1400" dirty="0">
                <a:solidFill>
                  <a:srgbClr val="FFFFFF"/>
                </a:solidFill>
              </a:rPr>
              <a:t>Livermore </a:t>
            </a:r>
            <a:r>
              <a:rPr lang="en-GB" sz="1400" i="1" dirty="0">
                <a:solidFill>
                  <a:srgbClr val="FFFFFF"/>
                </a:solidFill>
              </a:rPr>
              <a:t>et al. JAC </a:t>
            </a:r>
            <a:r>
              <a:rPr lang="en-GB" sz="1400" dirty="0">
                <a:solidFill>
                  <a:srgbClr val="FFFFFF"/>
                </a:solidFill>
              </a:rPr>
              <a:t> 2018; </a:t>
            </a:r>
            <a:r>
              <a:rPr lang="en-GB" sz="1400" b="1" dirty="0">
                <a:solidFill>
                  <a:srgbClr val="FFFFFF"/>
                </a:solidFill>
              </a:rPr>
              <a:t>73: </a:t>
            </a:r>
            <a:r>
              <a:rPr lang="en-GB" sz="1400" dirty="0">
                <a:solidFill>
                  <a:srgbClr val="FFFFFF"/>
                </a:solidFill>
              </a:rPr>
              <a:t>648</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76262"/>
            <a:ext cx="6477000" cy="719138"/>
          </a:xfrm>
        </p:spPr>
        <p:txBody>
          <a:bodyPr/>
          <a:lstStyle/>
          <a:p>
            <a:r>
              <a:rPr lang="en-GB" sz="3200" dirty="0">
                <a:solidFill>
                  <a:srgbClr val="FFAE1A"/>
                </a:solidFill>
              </a:rPr>
              <a:t>O’Neill Commission – key recommendations on resistance</a:t>
            </a:r>
          </a:p>
        </p:txBody>
      </p:sp>
      <p:sp>
        <p:nvSpPr>
          <p:cNvPr id="3" name="Content Placeholder 2"/>
          <p:cNvSpPr>
            <a:spLocks noGrp="1"/>
          </p:cNvSpPr>
          <p:nvPr>
            <p:ph idx="1"/>
          </p:nvPr>
        </p:nvSpPr>
        <p:spPr>
          <a:xfrm>
            <a:off x="228600" y="1524000"/>
            <a:ext cx="8534400" cy="4648200"/>
          </a:xfrm>
        </p:spPr>
        <p:txBody>
          <a:bodyPr/>
          <a:lstStyle/>
          <a:p>
            <a:pPr marL="723900" indent="-457200">
              <a:lnSpc>
                <a:spcPct val="100000"/>
              </a:lnSpc>
              <a:spcBef>
                <a:spcPts val="1200"/>
              </a:spcBef>
              <a:spcAft>
                <a:spcPts val="600"/>
              </a:spcAft>
              <a:buFont typeface="Arial"/>
              <a:buChar char="•"/>
            </a:pPr>
            <a:r>
              <a:rPr lang="en-GB" sz="2400" dirty="0"/>
              <a:t>Public education</a:t>
            </a:r>
          </a:p>
          <a:p>
            <a:pPr marL="723900" indent="-457200">
              <a:lnSpc>
                <a:spcPct val="100000"/>
              </a:lnSpc>
              <a:spcBef>
                <a:spcPts val="1200"/>
              </a:spcBef>
              <a:spcAft>
                <a:spcPts val="600"/>
              </a:spcAft>
              <a:buFont typeface="Arial"/>
              <a:buChar char="•"/>
            </a:pPr>
            <a:r>
              <a:rPr lang="en-GB" sz="2400" dirty="0"/>
              <a:t>More use of diagnostics</a:t>
            </a:r>
          </a:p>
          <a:p>
            <a:pPr marL="723900" indent="-457200">
              <a:lnSpc>
                <a:spcPct val="100000"/>
              </a:lnSpc>
              <a:spcBef>
                <a:spcPts val="1200"/>
              </a:spcBef>
              <a:spcAft>
                <a:spcPts val="600"/>
              </a:spcAft>
              <a:buFont typeface="Arial"/>
              <a:buChar char="•"/>
            </a:pPr>
            <a:r>
              <a:rPr lang="en-GB" sz="2400" dirty="0"/>
              <a:t>Less use of antibiotics in agriculture</a:t>
            </a:r>
          </a:p>
          <a:p>
            <a:pPr marL="723900" indent="-457200">
              <a:lnSpc>
                <a:spcPct val="100000"/>
              </a:lnSpc>
              <a:spcBef>
                <a:spcPts val="1200"/>
              </a:spcBef>
              <a:spcAft>
                <a:spcPts val="600"/>
              </a:spcAft>
              <a:buFont typeface="Arial"/>
              <a:buChar char="•"/>
            </a:pPr>
            <a:r>
              <a:rPr lang="en-GB" sz="2400" dirty="0"/>
              <a:t>‘Market entry rewards’ for new antibiotics:</a:t>
            </a:r>
            <a:endParaRPr lang="en-GB" dirty="0">
              <a:solidFill>
                <a:srgbClr val="FFFFC4"/>
              </a:solidFill>
            </a:endParaRPr>
          </a:p>
          <a:p>
            <a:pPr marL="990600" indent="-457200">
              <a:lnSpc>
                <a:spcPct val="100000"/>
              </a:lnSpc>
              <a:spcBef>
                <a:spcPts val="1200"/>
              </a:spcBef>
              <a:spcAft>
                <a:spcPts val="600"/>
              </a:spcAft>
              <a:buFont typeface="Wingdings" charset="2"/>
              <a:buChar char="Ø"/>
            </a:pPr>
            <a:r>
              <a:rPr lang="en-US" dirty="0">
                <a:solidFill>
                  <a:srgbClr val="FFFFC4"/>
                </a:solidFill>
              </a:rPr>
              <a:t>…..we need e.g. G20 to get together and reward developers of new antibiotics after approval for use…… </a:t>
            </a:r>
          </a:p>
          <a:p>
            <a:pPr marL="990600" indent="-457200">
              <a:lnSpc>
                <a:spcPct val="100000"/>
              </a:lnSpc>
              <a:spcBef>
                <a:spcPts val="1200"/>
              </a:spcBef>
              <a:spcAft>
                <a:spcPts val="600"/>
              </a:spcAft>
              <a:buFont typeface="Wingdings" charset="2"/>
              <a:buChar char="Ø"/>
            </a:pPr>
            <a:r>
              <a:rPr lang="en-US" dirty="0">
                <a:solidFill>
                  <a:srgbClr val="FFFFC4"/>
                </a:solidFill>
              </a:rPr>
              <a:t>…. c</a:t>
            </a:r>
            <a:r>
              <a:rPr lang="en-US" i="1" dirty="0">
                <a:solidFill>
                  <a:srgbClr val="FFFFC4"/>
                </a:solidFill>
              </a:rPr>
              <a:t>. </a:t>
            </a:r>
            <a:r>
              <a:rPr lang="en-US" dirty="0">
                <a:solidFill>
                  <a:srgbClr val="FFFFC4"/>
                </a:solidFill>
              </a:rPr>
              <a:t>$1 bn each given to the developers of </a:t>
            </a:r>
            <a:r>
              <a:rPr lang="en-US" u="sng" dirty="0">
                <a:solidFill>
                  <a:srgbClr val="FFFFC4"/>
                </a:solidFill>
              </a:rPr>
              <a:t>successful </a:t>
            </a:r>
            <a:r>
              <a:rPr lang="en-US" dirty="0">
                <a:solidFill>
                  <a:srgbClr val="FFFFC4"/>
                </a:solidFill>
              </a:rPr>
              <a:t>new drugs, if not ‘over-marketed’ and yet available to patients who need them</a:t>
            </a:r>
            <a:endParaRPr lang="en-US" dirty="0"/>
          </a:p>
          <a:p>
            <a:pPr marL="723900" indent="-457200">
              <a:lnSpc>
                <a:spcPct val="100000"/>
              </a:lnSpc>
              <a:spcBef>
                <a:spcPts val="1200"/>
              </a:spcBef>
              <a:spcAft>
                <a:spcPts val="600"/>
              </a:spcAft>
              <a:buFont typeface="Arial"/>
              <a:buChar char="•"/>
            </a:pPr>
            <a:r>
              <a:rPr lang="en-US" sz="2400" dirty="0"/>
              <a:t>……. Picking winners……</a:t>
            </a:r>
          </a:p>
          <a:p>
            <a:endParaRPr lang="en-GB" dirty="0"/>
          </a:p>
          <a:p>
            <a:endParaRPr lang="en-GB" dirty="0"/>
          </a:p>
          <a:p>
            <a:endParaRPr lang="en-GB" dirty="0"/>
          </a:p>
          <a:p>
            <a:endParaRPr lang="en-GB" dirty="0"/>
          </a:p>
        </p:txBody>
      </p:sp>
      <p:sp>
        <p:nvSpPr>
          <p:cNvPr id="4" name="TextBox 3"/>
          <p:cNvSpPr txBox="1"/>
          <p:nvPr/>
        </p:nvSpPr>
        <p:spPr>
          <a:xfrm>
            <a:off x="762000" y="6324600"/>
            <a:ext cx="8238290" cy="307777"/>
          </a:xfrm>
          <a:prstGeom prst="rect">
            <a:avLst/>
          </a:prstGeom>
          <a:noFill/>
        </p:spPr>
        <p:txBody>
          <a:bodyPr wrap="none" rtlCol="0">
            <a:spAutoFit/>
          </a:bodyPr>
          <a:lstStyle/>
          <a:p>
            <a:r>
              <a:rPr lang="en-GB" sz="1400" dirty="0"/>
              <a:t>Paraphrased from </a:t>
            </a:r>
            <a:r>
              <a:rPr lang="en-US" sz="1400" dirty="0"/>
              <a:t>https://amr-review.org/sites/default/files/160525_Final%20paper_with%20cover.pdf</a:t>
            </a:r>
            <a:r>
              <a:rPr lang="en-GB" sz="1400" dirty="0"/>
              <a:t> </a:t>
            </a:r>
          </a:p>
        </p:txBody>
      </p:sp>
    </p:spTree>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553200" cy="719138"/>
          </a:xfrm>
        </p:spPr>
        <p:txBody>
          <a:bodyPr anchor="ctr"/>
          <a:lstStyle/>
          <a:p>
            <a:r>
              <a:rPr lang="en-GB" sz="3200" dirty="0">
                <a:solidFill>
                  <a:srgbClr val="FFAE1A"/>
                </a:solidFill>
              </a:rPr>
              <a:t>Which ‘winner’ would you pick?</a:t>
            </a:r>
          </a:p>
        </p:txBody>
      </p:sp>
      <p:sp>
        <p:nvSpPr>
          <p:cNvPr id="3" name="Content Placeholder 2"/>
          <p:cNvSpPr>
            <a:spLocks noGrp="1"/>
          </p:cNvSpPr>
          <p:nvPr>
            <p:ph idx="1"/>
          </p:nvPr>
        </p:nvSpPr>
        <p:spPr>
          <a:xfrm>
            <a:off x="228600" y="1524000"/>
            <a:ext cx="8686800" cy="4800600"/>
          </a:xfrm>
        </p:spPr>
        <p:txBody>
          <a:bodyPr/>
          <a:lstStyle/>
          <a:p>
            <a:pPr>
              <a:lnSpc>
                <a:spcPct val="100000"/>
              </a:lnSpc>
              <a:spcBef>
                <a:spcPts val="600"/>
              </a:spcBef>
              <a:spcAft>
                <a:spcPts val="600"/>
              </a:spcAft>
            </a:pPr>
            <a:r>
              <a:rPr lang="en-GB" sz="2400" b="1" dirty="0"/>
              <a:t>In the 1980s would you have rewarded:</a:t>
            </a:r>
          </a:p>
          <a:p>
            <a:pPr marL="990600" lvl="2" indent="-457200">
              <a:lnSpc>
                <a:spcPct val="100000"/>
              </a:lnSpc>
              <a:spcBef>
                <a:spcPts val="600"/>
              </a:spcBef>
              <a:spcAft>
                <a:spcPts val="600"/>
              </a:spcAft>
              <a:buClr>
                <a:schemeClr val="tx1"/>
              </a:buClr>
              <a:buFont typeface="Wingdings" charset="2"/>
              <a:buChar char="Ø"/>
            </a:pPr>
            <a:r>
              <a:rPr lang="en-GB" sz="2400" dirty="0">
                <a:solidFill>
                  <a:srgbClr val="FFFFC4"/>
                </a:solidFill>
                <a:cs typeface="ＭＳ Ｐゴシック" pitchFamily="1" charset="-128"/>
              </a:rPr>
              <a:t>Cefotaxime – 100-fold lower MICs than earlier cephs</a:t>
            </a:r>
          </a:p>
          <a:p>
            <a:pPr marL="990600" lvl="2" indent="-457200">
              <a:lnSpc>
                <a:spcPct val="100000"/>
              </a:lnSpc>
              <a:spcBef>
                <a:spcPts val="600"/>
              </a:spcBef>
              <a:spcAft>
                <a:spcPts val="600"/>
              </a:spcAft>
              <a:buClr>
                <a:schemeClr val="tx1"/>
              </a:buClr>
              <a:buFont typeface="Wingdings" charset="2"/>
              <a:buChar char="Ø"/>
            </a:pPr>
            <a:r>
              <a:rPr lang="en-GB" sz="2400" dirty="0">
                <a:solidFill>
                  <a:srgbClr val="FFFFC4"/>
                </a:solidFill>
                <a:cs typeface="ＭＳ Ｐゴシック" pitchFamily="1" charset="-128"/>
              </a:rPr>
              <a:t>Ceftriaxone – like cefotaxime but more convenient</a:t>
            </a:r>
          </a:p>
          <a:p>
            <a:pPr marL="990600" lvl="2" indent="-457200">
              <a:lnSpc>
                <a:spcPct val="100000"/>
              </a:lnSpc>
              <a:spcBef>
                <a:spcPts val="600"/>
              </a:spcBef>
              <a:spcAft>
                <a:spcPts val="600"/>
              </a:spcAft>
              <a:buClr>
                <a:schemeClr val="tx1"/>
              </a:buClr>
              <a:buFont typeface="Wingdings" charset="2"/>
              <a:buChar char="Ø"/>
            </a:pPr>
            <a:r>
              <a:rPr lang="en-GB" sz="2400" dirty="0">
                <a:solidFill>
                  <a:srgbClr val="FFFFC4"/>
                </a:solidFill>
                <a:cs typeface="ＭＳ Ｐゴシック" pitchFamily="1" charset="-128"/>
              </a:rPr>
              <a:t>Ceftazidime – added </a:t>
            </a:r>
            <a:r>
              <a:rPr lang="en-GB" sz="2400" i="1" dirty="0">
                <a:solidFill>
                  <a:srgbClr val="FFFFC4"/>
                </a:solidFill>
                <a:cs typeface="ＭＳ Ｐゴシック" pitchFamily="1" charset="-128"/>
              </a:rPr>
              <a:t>P. aeruginosa</a:t>
            </a:r>
            <a:r>
              <a:rPr lang="en-GB" sz="2400" dirty="0">
                <a:solidFill>
                  <a:srgbClr val="FFFFC4"/>
                </a:solidFill>
                <a:cs typeface="ＭＳ Ｐゴシック" pitchFamily="1" charset="-128"/>
              </a:rPr>
              <a:t> to ceph. spectrum</a:t>
            </a:r>
          </a:p>
          <a:p>
            <a:pPr marL="990600" lvl="2" indent="-457200">
              <a:lnSpc>
                <a:spcPct val="100000"/>
              </a:lnSpc>
              <a:spcBef>
                <a:spcPts val="600"/>
              </a:spcBef>
              <a:spcAft>
                <a:spcPts val="600"/>
              </a:spcAft>
              <a:buClr>
                <a:schemeClr val="tx1"/>
              </a:buClr>
              <a:buFont typeface="Wingdings" charset="2"/>
              <a:buChar char="Ø"/>
            </a:pPr>
            <a:r>
              <a:rPr lang="en-GB" sz="2400" dirty="0" err="1">
                <a:solidFill>
                  <a:srgbClr val="FFFFC4"/>
                </a:solidFill>
                <a:cs typeface="ＭＳ Ｐゴシック" pitchFamily="1" charset="-128"/>
              </a:rPr>
              <a:t>Cefsulodin</a:t>
            </a:r>
            <a:r>
              <a:rPr lang="en-GB" sz="2400" dirty="0">
                <a:solidFill>
                  <a:srgbClr val="FFFFC4"/>
                </a:solidFill>
                <a:cs typeface="ＭＳ Ｐゴシック" pitchFamily="1" charset="-128"/>
              </a:rPr>
              <a:t> – narrow-spectrum antipseudomonal</a:t>
            </a:r>
          </a:p>
          <a:p>
            <a:pPr marL="990600" lvl="2" indent="-457200">
              <a:lnSpc>
                <a:spcPct val="100000"/>
              </a:lnSpc>
              <a:spcBef>
                <a:spcPts val="600"/>
              </a:spcBef>
              <a:spcAft>
                <a:spcPts val="600"/>
              </a:spcAft>
              <a:buClr>
                <a:schemeClr val="tx1"/>
              </a:buClr>
              <a:buFont typeface="Wingdings" charset="2"/>
              <a:buChar char="Ø"/>
            </a:pPr>
            <a:r>
              <a:rPr lang="en-GB" sz="2400" dirty="0">
                <a:solidFill>
                  <a:srgbClr val="FFFFC4"/>
                </a:solidFill>
                <a:cs typeface="ＭＳ Ｐゴシック" pitchFamily="1" charset="-128"/>
              </a:rPr>
              <a:t>Imipenem – AmpC/ESBL stable</a:t>
            </a:r>
          </a:p>
          <a:p>
            <a:pPr marL="990600" lvl="2" indent="-457200">
              <a:lnSpc>
                <a:spcPct val="100000"/>
              </a:lnSpc>
              <a:spcBef>
                <a:spcPts val="600"/>
              </a:spcBef>
              <a:spcAft>
                <a:spcPts val="600"/>
              </a:spcAft>
              <a:buClr>
                <a:schemeClr val="tx1"/>
              </a:buClr>
              <a:buFont typeface="Wingdings" charset="2"/>
              <a:buChar char="Ø"/>
            </a:pPr>
            <a:r>
              <a:rPr lang="en-GB" sz="2400" dirty="0">
                <a:solidFill>
                  <a:srgbClr val="FFFFC4"/>
                </a:solidFill>
                <a:cs typeface="ＭＳ Ｐゴシック" pitchFamily="1" charset="-128"/>
              </a:rPr>
              <a:t>Aztreonam – MBL stable… unimportant then!</a:t>
            </a:r>
          </a:p>
          <a:p>
            <a:pPr marL="0" indent="0">
              <a:lnSpc>
                <a:spcPct val="100000"/>
              </a:lnSpc>
              <a:spcBef>
                <a:spcPts val="600"/>
              </a:spcBef>
              <a:spcAft>
                <a:spcPts val="600"/>
              </a:spcAft>
            </a:pPr>
            <a:r>
              <a:rPr lang="en-GB" sz="2400" b="1" dirty="0"/>
              <a:t>Best answers only clear in retrospect</a:t>
            </a:r>
          </a:p>
          <a:p>
            <a:pPr marL="0" indent="0">
              <a:lnSpc>
                <a:spcPct val="100000"/>
              </a:lnSpc>
              <a:spcBef>
                <a:spcPts val="600"/>
              </a:spcBef>
              <a:spcAft>
                <a:spcPts val="600"/>
              </a:spcAft>
            </a:pPr>
            <a:r>
              <a:rPr lang="en-GB" sz="2400" b="1" dirty="0"/>
              <a:t>………. &amp; perception may change with time…</a:t>
            </a:r>
          </a:p>
        </p:txBody>
      </p:sp>
    </p:spTree>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1"/>
            <a:ext cx="6400800" cy="990600"/>
          </a:xfrm>
        </p:spPr>
        <p:txBody>
          <a:bodyPr anchor="ctr"/>
          <a:lstStyle/>
          <a:p>
            <a:r>
              <a:rPr lang="en-GB" sz="3600" dirty="0">
                <a:solidFill>
                  <a:srgbClr val="FEBE11"/>
                </a:solidFill>
                <a:ea typeface="ＭＳ Ｐゴシック" pitchFamily="-106" charset="-128"/>
                <a:cs typeface="ＭＳ Ｐゴシック" pitchFamily="-106" charset="-128"/>
              </a:rPr>
              <a:t>Which answer to the ‘MBL threat’ would you reward?</a:t>
            </a:r>
          </a:p>
        </p:txBody>
      </p:sp>
      <p:sp>
        <p:nvSpPr>
          <p:cNvPr id="18435" name="Content Placeholder 2"/>
          <p:cNvSpPr>
            <a:spLocks noGrp="1"/>
          </p:cNvSpPr>
          <p:nvPr>
            <p:ph idx="1"/>
          </p:nvPr>
        </p:nvSpPr>
        <p:spPr>
          <a:xfrm>
            <a:off x="381000" y="1447800"/>
            <a:ext cx="8382000" cy="4267200"/>
          </a:xfrm>
        </p:spPr>
        <p:txBody>
          <a:bodyPr/>
          <a:lstStyle/>
          <a:p>
            <a:pPr>
              <a:lnSpc>
                <a:spcPct val="100000"/>
              </a:lnSpc>
              <a:spcBef>
                <a:spcPts val="600"/>
              </a:spcBef>
              <a:spcAft>
                <a:spcPts val="600"/>
              </a:spcAft>
              <a:buFontTx/>
              <a:buChar char="•"/>
            </a:pPr>
            <a:r>
              <a:rPr lang="en-GB" sz="2400" dirty="0">
                <a:ea typeface="ＭＳ Ｐゴシック" pitchFamily="-106" charset="-128"/>
                <a:cs typeface="ＭＳ Ｐゴシック" pitchFamily="-106" charset="-128"/>
              </a:rPr>
              <a:t>MBL-stable monobactam + BLI</a:t>
            </a:r>
          </a:p>
          <a:p>
            <a:pPr marL="901700" lvl="1" indent="-444500">
              <a:lnSpc>
                <a:spcPct val="100000"/>
              </a:lnSpc>
              <a:spcBef>
                <a:spcPts val="600"/>
              </a:spcBef>
              <a:spcAft>
                <a:spcPts val="600"/>
              </a:spcAft>
              <a:buFont typeface="Wingdings" pitchFamily="-106" charset="2"/>
              <a:buChar char="Ø"/>
            </a:pPr>
            <a:r>
              <a:rPr lang="en-GB" sz="2400" dirty="0">
                <a:solidFill>
                  <a:srgbClr val="FBFCA7"/>
                </a:solidFill>
              </a:rPr>
              <a:t>Aztreonam-avibactam</a:t>
            </a:r>
          </a:p>
          <a:p>
            <a:pPr>
              <a:lnSpc>
                <a:spcPct val="100000"/>
              </a:lnSpc>
              <a:spcBef>
                <a:spcPts val="600"/>
              </a:spcBef>
              <a:spcAft>
                <a:spcPts val="600"/>
              </a:spcAft>
              <a:buFontTx/>
              <a:buChar char="•"/>
            </a:pPr>
            <a:r>
              <a:rPr lang="en-GB" sz="2400" dirty="0">
                <a:ea typeface="ＭＳ Ｐゴシック" pitchFamily="-106" charset="-128"/>
                <a:cs typeface="ＭＳ Ｐゴシック" pitchFamily="-106" charset="-128"/>
              </a:rPr>
              <a:t>MBL-labile </a:t>
            </a:r>
            <a:r>
              <a:rPr lang="en-GB" sz="2400" dirty="0">
                <a:latin typeface="Symbol" pitchFamily="-106" charset="2"/>
                <a:ea typeface="Symbol" pitchFamily="-106" charset="2"/>
                <a:cs typeface="Symbol" pitchFamily="-106" charset="2"/>
              </a:rPr>
              <a:t>b</a:t>
            </a:r>
            <a:r>
              <a:rPr lang="en-GB" sz="2400" dirty="0">
                <a:ea typeface="ＭＳ Ｐゴシック" pitchFamily="-106" charset="-128"/>
                <a:cs typeface="ＭＳ Ｐゴシック" pitchFamily="-106" charset="-128"/>
              </a:rPr>
              <a:t>-lactam + triple action diazabicyclooctane</a:t>
            </a:r>
          </a:p>
          <a:p>
            <a:pPr marL="901700" lvl="1" indent="-444500">
              <a:lnSpc>
                <a:spcPct val="100000"/>
              </a:lnSpc>
              <a:spcBef>
                <a:spcPts val="600"/>
              </a:spcBef>
              <a:spcAft>
                <a:spcPts val="600"/>
              </a:spcAft>
              <a:buFont typeface="Wingdings" pitchFamily="-106" charset="2"/>
              <a:buChar char="Ø"/>
            </a:pPr>
            <a:r>
              <a:rPr lang="en-GB" sz="2400" dirty="0">
                <a:solidFill>
                  <a:srgbClr val="FBFCA7"/>
                </a:solidFill>
              </a:rPr>
              <a:t>Cefepime-zidebactam; meropenem-nacubactam</a:t>
            </a:r>
          </a:p>
          <a:p>
            <a:pPr>
              <a:lnSpc>
                <a:spcPct val="100000"/>
              </a:lnSpc>
              <a:spcBef>
                <a:spcPts val="600"/>
              </a:spcBef>
              <a:spcAft>
                <a:spcPts val="600"/>
              </a:spcAft>
              <a:buFontTx/>
              <a:buChar char="•"/>
            </a:pPr>
            <a:r>
              <a:rPr lang="en-GB" sz="2400" dirty="0">
                <a:ea typeface="ＭＳ Ｐゴシック" pitchFamily="-106" charset="-128"/>
                <a:cs typeface="ＭＳ Ｐゴシック" pitchFamily="-106" charset="-128"/>
              </a:rPr>
              <a:t>MBL-labile </a:t>
            </a:r>
            <a:r>
              <a:rPr lang="en-GB" sz="2400" dirty="0">
                <a:latin typeface="Symbol" pitchFamily="-106" charset="2"/>
                <a:ea typeface="Symbol" pitchFamily="-106" charset="2"/>
                <a:cs typeface="Symbol" pitchFamily="-106" charset="2"/>
              </a:rPr>
              <a:t>b</a:t>
            </a:r>
            <a:r>
              <a:rPr lang="en-GB" sz="2400" dirty="0">
                <a:ea typeface="ＭＳ Ｐゴシック" pitchFamily="-106" charset="-128"/>
                <a:cs typeface="ＭＳ Ｐゴシック" pitchFamily="-106" charset="-128"/>
              </a:rPr>
              <a:t>-lactam + boronate</a:t>
            </a:r>
          </a:p>
          <a:p>
            <a:pPr marL="901700" lvl="1" indent="-444500">
              <a:lnSpc>
                <a:spcPct val="100000"/>
              </a:lnSpc>
              <a:spcBef>
                <a:spcPts val="600"/>
              </a:spcBef>
              <a:spcAft>
                <a:spcPts val="600"/>
              </a:spcAft>
              <a:buFont typeface="Wingdings" pitchFamily="-106" charset="2"/>
              <a:buChar char="Ø"/>
            </a:pPr>
            <a:r>
              <a:rPr lang="en-GB" sz="2400" dirty="0">
                <a:solidFill>
                  <a:srgbClr val="FBFCA7"/>
                </a:solidFill>
              </a:rPr>
              <a:t>Cefepime-VNRX-5133</a:t>
            </a:r>
          </a:p>
          <a:p>
            <a:pPr>
              <a:lnSpc>
                <a:spcPct val="100000"/>
              </a:lnSpc>
              <a:spcBef>
                <a:spcPts val="600"/>
              </a:spcBef>
              <a:spcAft>
                <a:spcPts val="600"/>
              </a:spcAft>
              <a:buFontTx/>
              <a:buChar char="•"/>
            </a:pPr>
            <a:r>
              <a:rPr lang="en-GB" sz="2400" dirty="0">
                <a:ea typeface="ＭＳ Ｐゴシック" pitchFamily="-106" charset="-128"/>
                <a:cs typeface="ＭＳ Ｐゴシック" pitchFamily="-106" charset="-128"/>
              </a:rPr>
              <a:t>Broadly-</a:t>
            </a:r>
            <a:r>
              <a:rPr lang="en-GB" sz="2400" dirty="0">
                <a:latin typeface="Symbol" pitchFamily="-106" charset="2"/>
                <a:ea typeface="Symbol" pitchFamily="-106" charset="2"/>
                <a:cs typeface="Symbol" pitchFamily="-106" charset="2"/>
              </a:rPr>
              <a:t>b</a:t>
            </a:r>
            <a:r>
              <a:rPr lang="en-GB" sz="2400" dirty="0">
                <a:ea typeface="ＭＳ Ｐゴシック" pitchFamily="-106" charset="-128"/>
                <a:cs typeface="ＭＳ Ｐゴシック" pitchFamily="-106" charset="-128"/>
              </a:rPr>
              <a:t>-lactamase (inc. MBL)- stable </a:t>
            </a:r>
            <a:r>
              <a:rPr lang="en-GB" sz="2400" dirty="0">
                <a:latin typeface="Symbol" pitchFamily="-106" charset="2"/>
                <a:ea typeface="Symbol" pitchFamily="-106" charset="2"/>
                <a:cs typeface="Symbol" pitchFamily="-106" charset="2"/>
              </a:rPr>
              <a:t>b</a:t>
            </a:r>
            <a:r>
              <a:rPr lang="en-GB" sz="2400" dirty="0">
                <a:ea typeface="ＭＳ Ｐゴシック" pitchFamily="-106" charset="-128"/>
                <a:cs typeface="ＭＳ Ｐゴシック" pitchFamily="-106" charset="-128"/>
              </a:rPr>
              <a:t>-lactams</a:t>
            </a:r>
          </a:p>
          <a:p>
            <a:pPr marL="901700" lvl="1" indent="-444500">
              <a:lnSpc>
                <a:spcPct val="100000"/>
              </a:lnSpc>
              <a:spcBef>
                <a:spcPts val="600"/>
              </a:spcBef>
              <a:spcAft>
                <a:spcPts val="600"/>
              </a:spcAft>
              <a:buFont typeface="Wingdings" pitchFamily="-106" charset="2"/>
              <a:buChar char="Ø"/>
            </a:pPr>
            <a:r>
              <a:rPr lang="en-GB" sz="2400" dirty="0">
                <a:solidFill>
                  <a:srgbClr val="FBFCA7"/>
                </a:solidFill>
              </a:rPr>
              <a:t>Cefiderocol, monobactam LYS-228 </a:t>
            </a:r>
          </a:p>
          <a:p>
            <a:pPr>
              <a:lnSpc>
                <a:spcPct val="100000"/>
              </a:lnSpc>
              <a:spcBef>
                <a:spcPts val="1200"/>
              </a:spcBef>
              <a:spcAft>
                <a:spcPts val="600"/>
              </a:spcAft>
              <a:buFontTx/>
              <a:buChar char="•"/>
            </a:pPr>
            <a:endParaRPr lang="en-GB" dirty="0">
              <a:ea typeface="ＭＳ Ｐゴシック" pitchFamily="-106" charset="-128"/>
              <a:cs typeface="ＭＳ Ｐゴシック" pitchFamily="-106" charset="-128"/>
            </a:endParaRPr>
          </a:p>
          <a:p>
            <a:pPr>
              <a:lnSpc>
                <a:spcPct val="100000"/>
              </a:lnSpc>
              <a:spcBef>
                <a:spcPts val="1200"/>
              </a:spcBef>
              <a:spcAft>
                <a:spcPts val="600"/>
              </a:spcAft>
              <a:buFontTx/>
              <a:buChar char="•"/>
            </a:pPr>
            <a:endParaRPr lang="en-GB" dirty="0">
              <a:ea typeface="ＭＳ Ｐゴシック" pitchFamily="-106" charset="-128"/>
              <a:cs typeface="ＭＳ Ｐゴシック" pitchFamily="-106" charset="-128"/>
            </a:endParaRPr>
          </a:p>
          <a:p>
            <a:endParaRPr lang="en-GB" dirty="0">
              <a:ea typeface="ＭＳ Ｐゴシック" pitchFamily="-106" charset="-128"/>
              <a:cs typeface="ＭＳ Ｐゴシック" pitchFamily="-106" charset="-128"/>
            </a:endParaRPr>
          </a:p>
        </p:txBody>
      </p:sp>
      <p:sp>
        <p:nvSpPr>
          <p:cNvPr id="5" name="TextBox 4"/>
          <p:cNvSpPr txBox="1"/>
          <p:nvPr/>
        </p:nvSpPr>
        <p:spPr>
          <a:xfrm>
            <a:off x="228600" y="5791200"/>
            <a:ext cx="8822481" cy="461665"/>
          </a:xfrm>
          <a:prstGeom prst="rect">
            <a:avLst/>
          </a:prstGeom>
          <a:solidFill>
            <a:schemeClr val="bg1">
              <a:lumMod val="50000"/>
            </a:schemeClr>
          </a:solidFill>
        </p:spPr>
        <p:txBody>
          <a:bodyPr wrap="none">
            <a:spAutoFit/>
          </a:bodyPr>
          <a:lstStyle/>
          <a:p>
            <a:pPr>
              <a:defRPr/>
            </a:pPr>
            <a:r>
              <a:rPr lang="en-GB" sz="2400" baseline="0" dirty="0">
                <a:solidFill>
                  <a:schemeClr val="tx2"/>
                </a:solidFill>
                <a:latin typeface="+mj-lt"/>
                <a:ea typeface="ＭＳ Ｐゴシック" pitchFamily="-89" charset="-128"/>
                <a:cs typeface="ＭＳ Ｐゴシック" pitchFamily="-89" charset="-128"/>
              </a:rPr>
              <a:t>And maybe MBLs don’t cause resistance so effectively </a:t>
            </a:r>
            <a:r>
              <a:rPr lang="en-GB" sz="2400" i="1" baseline="0" dirty="0">
                <a:solidFill>
                  <a:schemeClr val="tx2"/>
                </a:solidFill>
                <a:latin typeface="+mj-lt"/>
                <a:ea typeface="ＭＳ Ｐゴシック" pitchFamily="-89" charset="-128"/>
                <a:cs typeface="ＭＳ Ｐゴシック" pitchFamily="-89" charset="-128"/>
              </a:rPr>
              <a:t>in vivo?</a:t>
            </a:r>
          </a:p>
        </p:txBody>
      </p:sp>
      <p:sp>
        <p:nvSpPr>
          <p:cNvPr id="6" name="TextBox 5"/>
          <p:cNvSpPr txBox="1"/>
          <p:nvPr/>
        </p:nvSpPr>
        <p:spPr>
          <a:xfrm>
            <a:off x="5670550" y="6473825"/>
            <a:ext cx="3168650" cy="307975"/>
          </a:xfrm>
          <a:prstGeom prst="rect">
            <a:avLst/>
          </a:prstGeom>
          <a:noFill/>
        </p:spPr>
        <p:txBody>
          <a:bodyPr wrap="none">
            <a:spAutoFit/>
          </a:bodyPr>
          <a:lstStyle/>
          <a:p>
            <a:pPr>
              <a:defRPr/>
            </a:pPr>
            <a:r>
              <a:rPr lang="en-GB" sz="1400" baseline="0" dirty="0" err="1">
                <a:solidFill>
                  <a:srgbClr val="FFFFFF"/>
                </a:solidFill>
                <a:latin typeface="+mj-lt"/>
                <a:ea typeface="ＭＳ Ｐゴシック" pitchFamily="-89" charset="-128"/>
                <a:cs typeface="ＭＳ Ｐゴシック" pitchFamily="-89" charset="-128"/>
              </a:rPr>
              <a:t>Chibabhai</a:t>
            </a:r>
            <a:r>
              <a:rPr lang="en-GB" sz="1400" baseline="0" dirty="0">
                <a:solidFill>
                  <a:srgbClr val="FFFFFF"/>
                </a:solidFill>
                <a:latin typeface="+mj-lt"/>
                <a:ea typeface="ＭＳ Ｐゴシック" pitchFamily="-89" charset="-128"/>
                <a:cs typeface="ＭＳ Ｐゴシック" pitchFamily="-89" charset="-128"/>
              </a:rPr>
              <a:t> </a:t>
            </a:r>
            <a:r>
              <a:rPr lang="en-GB" sz="1400" i="1" baseline="0" dirty="0">
                <a:solidFill>
                  <a:srgbClr val="FFFFFF"/>
                </a:solidFill>
                <a:latin typeface="+mj-lt"/>
                <a:ea typeface="ＭＳ Ｐゴシック" pitchFamily="-89" charset="-128"/>
                <a:cs typeface="ＭＳ Ｐゴシック" pitchFamily="-89" charset="-128"/>
              </a:rPr>
              <a:t>et al., Infection </a:t>
            </a:r>
            <a:r>
              <a:rPr lang="en-GB" sz="1400" baseline="0" dirty="0">
                <a:solidFill>
                  <a:srgbClr val="FFFFFF"/>
                </a:solidFill>
                <a:latin typeface="+mj-lt"/>
                <a:ea typeface="ＭＳ Ｐゴシック" pitchFamily="-89" charset="-128"/>
                <a:cs typeface="ＭＳ Ｐゴシック" pitchFamily="-89" charset="-128"/>
              </a:rPr>
              <a:t>2018; </a:t>
            </a:r>
            <a:r>
              <a:rPr lang="en-GB" sz="1400" b="1" baseline="0" dirty="0">
                <a:solidFill>
                  <a:srgbClr val="FFFFFF"/>
                </a:solidFill>
                <a:latin typeface="+mj-lt"/>
                <a:ea typeface="ＭＳ Ｐゴシック" pitchFamily="-89" charset="-128"/>
                <a:cs typeface="ＭＳ Ｐゴシック" pitchFamily="-89" charset="-128"/>
              </a:rPr>
              <a:t>46 :</a:t>
            </a:r>
            <a:r>
              <a:rPr lang="en-GB" sz="1400" baseline="0" dirty="0">
                <a:solidFill>
                  <a:srgbClr val="FFFFFF"/>
                </a:solidFill>
                <a:latin typeface="+mj-lt"/>
                <a:ea typeface="ＭＳ Ｐゴシック" pitchFamily="-89" charset="-128"/>
                <a:cs typeface="ＭＳ Ｐゴシック" pitchFamily="-89" charset="-128"/>
              </a:rPr>
              <a:t>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553200" cy="719138"/>
          </a:xfrm>
        </p:spPr>
        <p:txBody>
          <a:bodyPr anchor="ctr"/>
          <a:lstStyle/>
          <a:p>
            <a:r>
              <a:rPr lang="en-GB" sz="4400" dirty="0">
                <a:solidFill>
                  <a:srgbClr val="FFAE1A"/>
                </a:solidFill>
              </a:rPr>
              <a:t>In a world of change</a:t>
            </a:r>
          </a:p>
        </p:txBody>
      </p:sp>
      <p:sp>
        <p:nvSpPr>
          <p:cNvPr id="3" name="Content Placeholder 2"/>
          <p:cNvSpPr>
            <a:spLocks noGrp="1"/>
          </p:cNvSpPr>
          <p:nvPr>
            <p:ph idx="1"/>
          </p:nvPr>
        </p:nvSpPr>
        <p:spPr>
          <a:xfrm>
            <a:off x="228600" y="2133600"/>
            <a:ext cx="8915400" cy="2590800"/>
          </a:xfrm>
        </p:spPr>
        <p:txBody>
          <a:bodyPr/>
          <a:lstStyle/>
          <a:p>
            <a:pPr>
              <a:lnSpc>
                <a:spcPct val="100000"/>
              </a:lnSpc>
              <a:spcBef>
                <a:spcPts val="1200"/>
              </a:spcBef>
              <a:spcAft>
                <a:spcPts val="600"/>
              </a:spcAft>
              <a:buFont typeface="Arial"/>
              <a:buChar char="•"/>
            </a:pPr>
            <a:r>
              <a:rPr lang="en-GB" sz="2800" dirty="0"/>
              <a:t>Spread risk</a:t>
            </a:r>
          </a:p>
          <a:p>
            <a:pPr>
              <a:lnSpc>
                <a:spcPct val="100000"/>
              </a:lnSpc>
              <a:spcBef>
                <a:spcPts val="1200"/>
              </a:spcBef>
              <a:spcAft>
                <a:spcPts val="600"/>
              </a:spcAft>
              <a:buFont typeface="Arial"/>
              <a:buChar char="•"/>
            </a:pPr>
            <a:r>
              <a:rPr lang="en-GB" sz="2800" dirty="0"/>
              <a:t>Favour diversity</a:t>
            </a:r>
          </a:p>
          <a:p>
            <a:pPr>
              <a:lnSpc>
                <a:spcPct val="100000"/>
              </a:lnSpc>
              <a:spcBef>
                <a:spcPts val="1200"/>
              </a:spcBef>
              <a:spcAft>
                <a:spcPts val="600"/>
              </a:spcAft>
              <a:buFont typeface="Arial"/>
              <a:buChar char="•"/>
            </a:pPr>
            <a:r>
              <a:rPr lang="en-GB" sz="2800" dirty="0"/>
              <a:t>Don’t think you’re clever enough to pick winners</a:t>
            </a:r>
          </a:p>
          <a:p>
            <a:pPr marL="1084263" lvl="1" indent="-627063">
              <a:lnSpc>
                <a:spcPct val="100000"/>
              </a:lnSpc>
              <a:spcBef>
                <a:spcPts val="1200"/>
              </a:spcBef>
              <a:spcAft>
                <a:spcPts val="600"/>
              </a:spcAft>
              <a:buFont typeface="Wingdings" charset="2"/>
              <a:buChar char="Ø"/>
            </a:pPr>
            <a:r>
              <a:rPr lang="en-GB" sz="2800" dirty="0">
                <a:solidFill>
                  <a:srgbClr val="FFFFC4"/>
                </a:solidFill>
              </a:rPr>
              <a:t>Time and experience will choose them</a:t>
            </a:r>
          </a:p>
        </p:txBody>
      </p:sp>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6858000" cy="1173163"/>
          </a:xfrm>
        </p:spPr>
        <p:txBody>
          <a:bodyPr anchor="ctr"/>
          <a:lstStyle/>
          <a:p>
            <a:r>
              <a:rPr lang="en-GB" sz="3600" dirty="0">
                <a:solidFill>
                  <a:srgbClr val="FFAE1A"/>
                </a:solidFill>
              </a:rPr>
              <a:t>Picking </a:t>
            </a:r>
            <a:r>
              <a:rPr lang="en-GB" sz="3600" dirty="0" err="1">
                <a:solidFill>
                  <a:srgbClr val="FFAE1A"/>
                </a:solidFill>
              </a:rPr>
              <a:t>avibactam’s</a:t>
            </a:r>
            <a:r>
              <a:rPr lang="en-GB" sz="3600" dirty="0">
                <a:solidFill>
                  <a:srgbClr val="FFAE1A"/>
                </a:solidFill>
              </a:rPr>
              <a:t> partner: ceftazidime or cefepime? </a:t>
            </a:r>
          </a:p>
        </p:txBody>
      </p:sp>
      <p:sp>
        <p:nvSpPr>
          <p:cNvPr id="4" name="Content Placeholder 3"/>
          <p:cNvSpPr>
            <a:spLocks noGrp="1"/>
          </p:cNvSpPr>
          <p:nvPr>
            <p:ph sz="half" idx="1"/>
          </p:nvPr>
        </p:nvSpPr>
        <p:spPr>
          <a:xfrm>
            <a:off x="457200" y="1905000"/>
            <a:ext cx="8299450" cy="3598863"/>
          </a:xfrm>
        </p:spPr>
        <p:txBody>
          <a:bodyPr/>
          <a:lstStyle/>
          <a:p>
            <a:pPr>
              <a:lnSpc>
                <a:spcPct val="100000"/>
              </a:lnSpc>
              <a:spcBef>
                <a:spcPts val="1200"/>
              </a:spcBef>
              <a:spcAft>
                <a:spcPts val="600"/>
              </a:spcAft>
            </a:pPr>
            <a:r>
              <a:rPr lang="en-GB" sz="3200" b="1" dirty="0">
                <a:solidFill>
                  <a:srgbClr val="FFFFC4"/>
                </a:solidFill>
              </a:rPr>
              <a:t>Ceftazidime favoured because:</a:t>
            </a:r>
          </a:p>
          <a:p>
            <a:pPr marL="693738" indent="-457200">
              <a:lnSpc>
                <a:spcPct val="100000"/>
              </a:lnSpc>
              <a:spcBef>
                <a:spcPts val="1200"/>
              </a:spcBef>
              <a:spcAft>
                <a:spcPts val="600"/>
              </a:spcAft>
              <a:buFont typeface="Arial"/>
              <a:buChar char="•"/>
            </a:pPr>
            <a:r>
              <a:rPr lang="en-GB" dirty="0"/>
              <a:t>Licensed, familiar, used in more countries</a:t>
            </a:r>
          </a:p>
          <a:p>
            <a:pPr marL="693738" indent="-457200">
              <a:lnSpc>
                <a:spcPct val="100000"/>
              </a:lnSpc>
              <a:spcBef>
                <a:spcPts val="1200"/>
              </a:spcBef>
              <a:spcAft>
                <a:spcPts val="600"/>
              </a:spcAft>
              <a:buFont typeface="Arial"/>
              <a:buChar char="•"/>
            </a:pPr>
            <a:r>
              <a:rPr lang="en-GB" dirty="0"/>
              <a:t>Lower MICs for </a:t>
            </a:r>
            <a:r>
              <a:rPr lang="en-GB" i="1" dirty="0"/>
              <a:t>P. aeruginosa</a:t>
            </a:r>
          </a:p>
          <a:p>
            <a:pPr marL="693738" indent="-457200">
              <a:lnSpc>
                <a:spcPct val="100000"/>
              </a:lnSpc>
              <a:spcBef>
                <a:spcPts val="1200"/>
              </a:spcBef>
              <a:spcAft>
                <a:spcPts val="600"/>
              </a:spcAft>
              <a:buFont typeface="Arial"/>
              <a:buChar char="•"/>
            </a:pPr>
            <a:r>
              <a:rPr lang="en-GB" dirty="0"/>
              <a:t>Published concerns of cefepime efficacy</a:t>
            </a:r>
          </a:p>
          <a:p>
            <a:pPr marL="1371600" indent="-576263">
              <a:lnSpc>
                <a:spcPct val="100000"/>
              </a:lnSpc>
              <a:spcBef>
                <a:spcPts val="1200"/>
              </a:spcBef>
              <a:spcAft>
                <a:spcPts val="600"/>
              </a:spcAft>
              <a:buFont typeface="Wingdings" charset="2"/>
              <a:buChar char="Ø"/>
            </a:pPr>
            <a:r>
              <a:rPr lang="en-GB" dirty="0"/>
              <a:t>Later deemed misplaced</a:t>
            </a:r>
          </a:p>
          <a:p>
            <a:endParaRPr lang="en-GB" dirty="0"/>
          </a:p>
          <a:p>
            <a:endParaRPr lang="en-GB" dirty="0"/>
          </a:p>
        </p:txBody>
      </p:sp>
      <p:sp>
        <p:nvSpPr>
          <p:cNvPr id="6" name="TextBox 5"/>
          <p:cNvSpPr txBox="1"/>
          <p:nvPr/>
        </p:nvSpPr>
        <p:spPr>
          <a:xfrm>
            <a:off x="5562600" y="5867400"/>
            <a:ext cx="3221780" cy="646331"/>
          </a:xfrm>
          <a:prstGeom prst="rect">
            <a:avLst/>
          </a:prstGeom>
          <a:noFill/>
        </p:spPr>
        <p:txBody>
          <a:bodyPr wrap="none" rtlCol="0">
            <a:spAutoFit/>
          </a:bodyPr>
          <a:lstStyle/>
          <a:p>
            <a:r>
              <a:rPr lang="en-GB" dirty="0">
                <a:solidFill>
                  <a:schemeClr val="tx2"/>
                </a:solidFill>
              </a:rPr>
              <a:t>Yahav </a:t>
            </a:r>
            <a:r>
              <a:rPr lang="en-GB" i="1" dirty="0">
                <a:solidFill>
                  <a:schemeClr val="tx2"/>
                </a:solidFill>
              </a:rPr>
              <a:t>et al., LID </a:t>
            </a:r>
            <a:r>
              <a:rPr lang="en-GB" dirty="0">
                <a:solidFill>
                  <a:schemeClr val="tx2"/>
                </a:solidFill>
              </a:rPr>
              <a:t>2007; </a:t>
            </a:r>
            <a:r>
              <a:rPr lang="en-GB" b="1" dirty="0">
                <a:solidFill>
                  <a:schemeClr val="tx2"/>
                </a:solidFill>
              </a:rPr>
              <a:t>7: </a:t>
            </a:r>
            <a:r>
              <a:rPr lang="en-GB" dirty="0">
                <a:solidFill>
                  <a:schemeClr val="tx2"/>
                </a:solidFill>
              </a:rPr>
              <a:t>338</a:t>
            </a:r>
          </a:p>
          <a:p>
            <a:r>
              <a:rPr lang="en-GB" dirty="0">
                <a:solidFill>
                  <a:schemeClr val="tx2"/>
                </a:solidFill>
              </a:rPr>
              <a:t>Kim </a:t>
            </a:r>
            <a:r>
              <a:rPr lang="en-GB" i="1" dirty="0">
                <a:solidFill>
                  <a:schemeClr val="tx2"/>
                </a:solidFill>
              </a:rPr>
              <a:t>et al. CID </a:t>
            </a:r>
            <a:r>
              <a:rPr lang="en-GB" dirty="0">
                <a:solidFill>
                  <a:schemeClr val="tx2"/>
                </a:solidFill>
              </a:rPr>
              <a:t>2010; </a:t>
            </a:r>
            <a:r>
              <a:rPr lang="en-GB" b="1" dirty="0">
                <a:solidFill>
                  <a:schemeClr val="tx2"/>
                </a:solidFill>
              </a:rPr>
              <a:t>51:</a:t>
            </a:r>
            <a:r>
              <a:rPr lang="en-GB" dirty="0">
                <a:solidFill>
                  <a:schemeClr val="tx2"/>
                </a:solidFill>
              </a:rPr>
              <a:t>381</a:t>
            </a:r>
          </a:p>
        </p:txBody>
      </p:sp>
    </p:spTree>
  </p:cSld>
  <p:clrMapOvr>
    <a:overrideClrMapping bg1="dk2" tx1="lt1" bg2="dk1"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069013" cy="1020763"/>
          </a:xfrm>
        </p:spPr>
        <p:txBody>
          <a:bodyPr anchor="ctr"/>
          <a:lstStyle/>
          <a:p>
            <a:r>
              <a:rPr lang="en-GB" sz="3600" dirty="0">
                <a:solidFill>
                  <a:srgbClr val="FFAE1A"/>
                </a:solidFill>
              </a:rPr>
              <a:t>And occasionally I’m asked to foretell the future</a:t>
            </a:r>
          </a:p>
        </p:txBody>
      </p:sp>
      <p:sp>
        <p:nvSpPr>
          <p:cNvPr id="3" name="Content Placeholder 2"/>
          <p:cNvSpPr>
            <a:spLocks noGrp="1"/>
          </p:cNvSpPr>
          <p:nvPr>
            <p:ph idx="1"/>
          </p:nvPr>
        </p:nvSpPr>
        <p:spPr>
          <a:xfrm>
            <a:off x="304800" y="1905000"/>
            <a:ext cx="8534400" cy="4343400"/>
          </a:xfrm>
        </p:spPr>
        <p:txBody>
          <a:bodyPr/>
          <a:lstStyle/>
          <a:p>
            <a:pPr>
              <a:lnSpc>
                <a:spcPct val="100000"/>
              </a:lnSpc>
              <a:spcBef>
                <a:spcPts val="1200"/>
              </a:spcBef>
              <a:spcAft>
                <a:spcPts val="600"/>
              </a:spcAft>
            </a:pPr>
            <a:r>
              <a:rPr lang="en-GB" b="1" dirty="0"/>
              <a:t>Brokers &amp; marketing divisions want to project sales, asking</a:t>
            </a:r>
          </a:p>
          <a:p>
            <a:pPr>
              <a:lnSpc>
                <a:spcPct val="100000"/>
              </a:lnSpc>
              <a:spcBef>
                <a:spcPts val="1200"/>
              </a:spcBef>
              <a:spcAft>
                <a:spcPts val="600"/>
              </a:spcAft>
              <a:buFont typeface="Arial"/>
              <a:buChar char="•"/>
            </a:pPr>
            <a:r>
              <a:rPr lang="en-GB" dirty="0"/>
              <a:t>What % of </a:t>
            </a:r>
            <a:r>
              <a:rPr lang="en-GB" i="1" dirty="0"/>
              <a:t>Klebsiella </a:t>
            </a:r>
            <a:r>
              <a:rPr lang="en-GB" dirty="0"/>
              <a:t>will have carbapenemases in 2020?</a:t>
            </a:r>
          </a:p>
          <a:p>
            <a:pPr>
              <a:lnSpc>
                <a:spcPct val="100000"/>
              </a:lnSpc>
              <a:spcBef>
                <a:spcPts val="1200"/>
              </a:spcBef>
              <a:spcAft>
                <a:spcPts val="600"/>
              </a:spcAft>
              <a:buFont typeface="Arial"/>
              <a:buChar char="•"/>
            </a:pPr>
            <a:r>
              <a:rPr lang="en-GB" dirty="0"/>
              <a:t>Will KPC go up as ESBLs did after 2003?</a:t>
            </a:r>
          </a:p>
          <a:p>
            <a:pPr>
              <a:lnSpc>
                <a:spcPct val="100000"/>
              </a:lnSpc>
              <a:spcBef>
                <a:spcPts val="1200"/>
              </a:spcBef>
              <a:spcAft>
                <a:spcPts val="600"/>
              </a:spcAft>
              <a:buFont typeface="Arial"/>
              <a:buChar char="•"/>
            </a:pPr>
            <a:r>
              <a:rPr lang="en-GB" dirty="0"/>
              <a:t>‘Will KPC spread in the UK, Germany, France like in Italy?</a:t>
            </a:r>
          </a:p>
          <a:p>
            <a:pPr marL="0" indent="0">
              <a:lnSpc>
                <a:spcPct val="100000"/>
              </a:lnSpc>
              <a:spcBef>
                <a:spcPts val="1200"/>
              </a:spcBef>
              <a:spcAft>
                <a:spcPts val="600"/>
              </a:spcAft>
            </a:pPr>
            <a:r>
              <a:rPr lang="en-GB" b="1" dirty="0"/>
              <a:t>UK Dept of Health Elicitation, ‘roulette method’ with 10 chips to spread on a probability scale in response to questions</a:t>
            </a:r>
          </a:p>
          <a:p>
            <a:pPr>
              <a:lnSpc>
                <a:spcPct val="100000"/>
              </a:lnSpc>
              <a:spcBef>
                <a:spcPts val="1200"/>
              </a:spcBef>
              <a:spcAft>
                <a:spcPts val="600"/>
              </a:spcAft>
              <a:buFont typeface="Arial"/>
              <a:buChar char="•"/>
            </a:pPr>
            <a:r>
              <a:rPr lang="en-GB" dirty="0"/>
              <a:t>‘Do I think pan-resistant gram-negatives will emerge? Persist? Accumulate? By how much? In 5 or 20 years? </a:t>
            </a:r>
          </a:p>
          <a:p>
            <a:pPr algn="r">
              <a:lnSpc>
                <a:spcPct val="100000"/>
              </a:lnSpc>
              <a:spcBef>
                <a:spcPts val="1200"/>
              </a:spcBef>
              <a:spcAft>
                <a:spcPts val="600"/>
              </a:spcAft>
            </a:pPr>
            <a:r>
              <a:rPr lang="en-GB" b="1" dirty="0">
                <a:solidFill>
                  <a:srgbClr val="FFFFC4"/>
                </a:solidFill>
              </a:rPr>
              <a:t>The easy response is to extrapolate past trends into the future</a:t>
            </a:r>
          </a:p>
          <a:p>
            <a:r>
              <a:rPr lang="en-GB" dirty="0"/>
              <a:t> </a:t>
            </a:r>
          </a:p>
          <a:p>
            <a:endParaRPr lang="en-GB" dirty="0"/>
          </a:p>
          <a:p>
            <a:endParaRPr lang="en-GB" dirty="0"/>
          </a:p>
          <a:p>
            <a:endParaRPr lang="en-GB" dirty="0"/>
          </a:p>
          <a:p>
            <a:endParaRPr lang="en-GB" dirty="0"/>
          </a:p>
          <a:p>
            <a:endParaRPr lang="en-GB" dirty="0"/>
          </a:p>
        </p:txBody>
      </p:sp>
      <p:sp>
        <p:nvSpPr>
          <p:cNvPr id="6" name="TextBox 5"/>
          <p:cNvSpPr txBox="1"/>
          <p:nvPr/>
        </p:nvSpPr>
        <p:spPr>
          <a:xfrm>
            <a:off x="3276600" y="6324600"/>
            <a:ext cx="5456254" cy="261610"/>
          </a:xfrm>
          <a:prstGeom prst="rect">
            <a:avLst/>
          </a:prstGeom>
          <a:noFill/>
        </p:spPr>
        <p:txBody>
          <a:bodyPr wrap="none" rtlCol="0">
            <a:spAutoFit/>
          </a:bodyPr>
          <a:lstStyle/>
          <a:p>
            <a:r>
              <a:rPr lang="en-GB" sz="1100" dirty="0" err="1"/>
              <a:t>Grigore</a:t>
            </a:r>
            <a:r>
              <a:rPr lang="en-GB" sz="1100" dirty="0"/>
              <a:t> </a:t>
            </a:r>
            <a:r>
              <a:rPr lang="en-GB" sz="1100" i="1" dirty="0"/>
              <a:t>et al. BMC Med Res Med </a:t>
            </a:r>
            <a:r>
              <a:rPr lang="en-GB" sz="1100" dirty="0"/>
              <a:t>2016;</a:t>
            </a:r>
            <a:r>
              <a:rPr lang="en-GB" sz="1100" b="1" dirty="0"/>
              <a:t>16:</a:t>
            </a:r>
            <a:r>
              <a:rPr lang="en-GB" sz="1100" dirty="0"/>
              <a:t>85; Carter </a:t>
            </a:r>
            <a:r>
              <a:rPr lang="en-GB" sz="1100" i="1" dirty="0"/>
              <a:t>et al. Antibiotics </a:t>
            </a:r>
            <a:r>
              <a:rPr lang="en-GB" sz="1100" dirty="0"/>
              <a:t>2017; 7: pii E9</a:t>
            </a:r>
          </a:p>
        </p:txBody>
      </p:sp>
    </p:spTree>
  </p:cSld>
  <p:clrMapOvr>
    <a:overrideClrMapping bg1="dk2" tx1="lt1" bg2="dk1"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6858000" cy="1173163"/>
          </a:xfrm>
        </p:spPr>
        <p:txBody>
          <a:bodyPr anchor="ctr"/>
          <a:lstStyle/>
          <a:p>
            <a:r>
              <a:rPr lang="en-GB" sz="3600" dirty="0">
                <a:solidFill>
                  <a:srgbClr val="FFAE1A"/>
                </a:solidFill>
              </a:rPr>
              <a:t>Was ceftazidime the right partner choice?</a:t>
            </a:r>
          </a:p>
        </p:txBody>
      </p:sp>
      <p:sp>
        <p:nvSpPr>
          <p:cNvPr id="4" name="Content Placeholder 3"/>
          <p:cNvSpPr>
            <a:spLocks noGrp="1"/>
          </p:cNvSpPr>
          <p:nvPr>
            <p:ph sz="half" idx="1"/>
          </p:nvPr>
        </p:nvSpPr>
        <p:spPr>
          <a:xfrm>
            <a:off x="304800" y="2062385"/>
            <a:ext cx="8610600" cy="3598863"/>
          </a:xfrm>
        </p:spPr>
        <p:txBody>
          <a:bodyPr/>
          <a:lstStyle/>
          <a:p>
            <a:pPr>
              <a:lnSpc>
                <a:spcPct val="100000"/>
              </a:lnSpc>
              <a:spcBef>
                <a:spcPts val="1200"/>
              </a:spcBef>
              <a:spcAft>
                <a:spcPts val="600"/>
              </a:spcAft>
              <a:buFont typeface="Arial"/>
              <a:buChar char="•"/>
            </a:pPr>
            <a:r>
              <a:rPr lang="en-GB" sz="2400" dirty="0"/>
              <a:t>Cefepime-AVI MICs 4-fold lower than CAZ-AVI</a:t>
            </a:r>
          </a:p>
          <a:p>
            <a:pPr>
              <a:lnSpc>
                <a:spcPct val="100000"/>
              </a:lnSpc>
              <a:spcBef>
                <a:spcPts val="1200"/>
              </a:spcBef>
              <a:spcAft>
                <a:spcPts val="600"/>
              </a:spcAft>
              <a:buFont typeface="Arial"/>
              <a:buChar char="•"/>
            </a:pPr>
            <a:r>
              <a:rPr lang="en-GB" sz="2400" dirty="0"/>
              <a:t>KPC enzyme mutate to become better ceftazidimases</a:t>
            </a:r>
          </a:p>
          <a:p>
            <a:pPr marL="1038225" indent="-530225">
              <a:lnSpc>
                <a:spcPct val="100000"/>
              </a:lnSpc>
              <a:spcBef>
                <a:spcPts val="1200"/>
              </a:spcBef>
              <a:spcAft>
                <a:spcPts val="600"/>
              </a:spcAft>
              <a:buFont typeface="Wingdings" charset="2"/>
              <a:buChar char="Ø"/>
            </a:pPr>
            <a:r>
              <a:rPr lang="en-GB" sz="2400" dirty="0">
                <a:solidFill>
                  <a:srgbClr val="FFFFC4"/>
                </a:solidFill>
              </a:rPr>
              <a:t>Confer CAZ-AVI resistance</a:t>
            </a:r>
          </a:p>
          <a:p>
            <a:pPr marL="1038225" indent="-530225">
              <a:lnSpc>
                <a:spcPct val="100000"/>
              </a:lnSpc>
              <a:spcBef>
                <a:spcPts val="1200"/>
              </a:spcBef>
              <a:spcAft>
                <a:spcPts val="600"/>
              </a:spcAft>
              <a:buFont typeface="Wingdings" charset="2"/>
              <a:buChar char="Ø"/>
            </a:pPr>
            <a:r>
              <a:rPr lang="en-GB" sz="2400" dirty="0">
                <a:solidFill>
                  <a:srgbClr val="FFFFC4"/>
                </a:solidFill>
              </a:rPr>
              <a:t>Cefepime MICs tend to fall, not to rise</a:t>
            </a:r>
          </a:p>
          <a:p>
            <a:pPr>
              <a:lnSpc>
                <a:spcPct val="100000"/>
              </a:lnSpc>
              <a:spcBef>
                <a:spcPts val="1200"/>
              </a:spcBef>
              <a:spcAft>
                <a:spcPts val="600"/>
              </a:spcAft>
              <a:buFont typeface="Arial"/>
              <a:buChar char="•"/>
            </a:pPr>
            <a:r>
              <a:rPr lang="en-GB" sz="2400" dirty="0"/>
              <a:t>AmpC can mutate in the lab, conferring CAZ-AVI-resistance</a:t>
            </a:r>
          </a:p>
          <a:p>
            <a:pPr marL="1038225" indent="-530225">
              <a:lnSpc>
                <a:spcPct val="100000"/>
              </a:lnSpc>
              <a:spcBef>
                <a:spcPts val="1200"/>
              </a:spcBef>
              <a:spcAft>
                <a:spcPts val="600"/>
              </a:spcAft>
              <a:buFont typeface="Wingdings" charset="2"/>
              <a:buChar char="Ø"/>
            </a:pPr>
            <a:r>
              <a:rPr lang="en-GB" sz="2400" dirty="0">
                <a:solidFill>
                  <a:srgbClr val="FFFFC4"/>
                </a:solidFill>
              </a:rPr>
              <a:t>Cefepime is more stable to AmpC</a:t>
            </a:r>
          </a:p>
          <a:p>
            <a:endParaRPr lang="en-GB" dirty="0"/>
          </a:p>
        </p:txBody>
      </p:sp>
      <p:sp>
        <p:nvSpPr>
          <p:cNvPr id="6" name="TextBox 5"/>
          <p:cNvSpPr txBox="1"/>
          <p:nvPr/>
        </p:nvSpPr>
        <p:spPr>
          <a:xfrm>
            <a:off x="76200" y="6258580"/>
            <a:ext cx="9008243" cy="523220"/>
          </a:xfrm>
          <a:prstGeom prst="rect">
            <a:avLst/>
          </a:prstGeom>
          <a:noFill/>
        </p:spPr>
        <p:txBody>
          <a:bodyPr wrap="square" rtlCol="0">
            <a:spAutoFit/>
          </a:bodyPr>
          <a:lstStyle/>
          <a:p>
            <a:r>
              <a:rPr lang="en-GB" sz="1400" dirty="0" err="1">
                <a:solidFill>
                  <a:schemeClr val="tx2"/>
                </a:solidFill>
              </a:rPr>
              <a:t>Legace-Wiens</a:t>
            </a:r>
            <a:r>
              <a:rPr lang="en-GB" sz="1400" dirty="0">
                <a:solidFill>
                  <a:schemeClr val="tx2"/>
                </a:solidFill>
              </a:rPr>
              <a:t> </a:t>
            </a:r>
            <a:r>
              <a:rPr lang="en-GB" sz="1400" i="1" dirty="0">
                <a:solidFill>
                  <a:schemeClr val="tx2"/>
                </a:solidFill>
              </a:rPr>
              <a:t>et al.  AAC </a:t>
            </a:r>
            <a:r>
              <a:rPr lang="en-GB" sz="1400" dirty="0">
                <a:solidFill>
                  <a:schemeClr val="tx2"/>
                </a:solidFill>
              </a:rPr>
              <a:t>2010; </a:t>
            </a:r>
            <a:r>
              <a:rPr lang="en-GB" sz="1400" b="1" dirty="0">
                <a:solidFill>
                  <a:schemeClr val="tx2"/>
                </a:solidFill>
              </a:rPr>
              <a:t>55: </a:t>
            </a:r>
            <a:r>
              <a:rPr lang="en-GB" sz="1400" dirty="0">
                <a:solidFill>
                  <a:schemeClr val="tx2"/>
                </a:solidFill>
              </a:rPr>
              <a:t>2434; Livermore </a:t>
            </a:r>
            <a:r>
              <a:rPr lang="en-GB" sz="1400" i="1" dirty="0">
                <a:solidFill>
                  <a:schemeClr val="tx2"/>
                </a:solidFill>
              </a:rPr>
              <a:t>et al.</a:t>
            </a:r>
            <a:r>
              <a:rPr lang="en-GB" sz="1400" dirty="0">
                <a:solidFill>
                  <a:schemeClr val="tx2"/>
                </a:solidFill>
              </a:rPr>
              <a:t> AAC 2015; </a:t>
            </a:r>
            <a:r>
              <a:rPr lang="en-GB" sz="1400" b="1" dirty="0">
                <a:solidFill>
                  <a:schemeClr val="tx2"/>
                </a:solidFill>
              </a:rPr>
              <a:t>59: </a:t>
            </a:r>
            <a:r>
              <a:rPr lang="en-GB" sz="1400" dirty="0">
                <a:solidFill>
                  <a:schemeClr val="tx2"/>
                </a:solidFill>
              </a:rPr>
              <a:t>5324;</a:t>
            </a:r>
          </a:p>
          <a:p>
            <a:r>
              <a:rPr lang="en-GB" sz="1400" dirty="0">
                <a:solidFill>
                  <a:schemeClr val="tx2"/>
                </a:solidFill>
              </a:rPr>
              <a:t>Livermore </a:t>
            </a:r>
            <a:r>
              <a:rPr lang="en-GB" sz="1400" i="1" dirty="0">
                <a:solidFill>
                  <a:schemeClr val="tx2"/>
                </a:solidFill>
              </a:rPr>
              <a:t>et al., JAC </a:t>
            </a:r>
            <a:r>
              <a:rPr lang="en-GB" sz="1400" dirty="0">
                <a:solidFill>
                  <a:schemeClr val="tx2"/>
                </a:solidFill>
              </a:rPr>
              <a:t>2018, in press; </a:t>
            </a:r>
            <a:r>
              <a:rPr lang="en-GB" sz="1400" dirty="0" err="1">
                <a:solidFill>
                  <a:schemeClr val="tx2"/>
                </a:solidFill>
              </a:rPr>
              <a:t>MacVane</a:t>
            </a:r>
            <a:r>
              <a:rPr lang="en-GB" sz="1400" dirty="0">
                <a:solidFill>
                  <a:schemeClr val="tx2"/>
                </a:solidFill>
              </a:rPr>
              <a:t> </a:t>
            </a:r>
            <a:r>
              <a:rPr lang="en-GB" sz="1400" i="1" dirty="0">
                <a:solidFill>
                  <a:schemeClr val="tx2"/>
                </a:solidFill>
              </a:rPr>
              <a:t>et al. AAC </a:t>
            </a:r>
            <a:r>
              <a:rPr lang="en-GB" sz="1400" dirty="0">
                <a:solidFill>
                  <a:schemeClr val="tx2"/>
                </a:solidFill>
              </a:rPr>
              <a:t>2017;</a:t>
            </a:r>
            <a:r>
              <a:rPr lang="en-GB" sz="1400" b="1" dirty="0">
                <a:solidFill>
                  <a:schemeClr val="tx2"/>
                </a:solidFill>
              </a:rPr>
              <a:t>61:</a:t>
            </a:r>
            <a:r>
              <a:rPr lang="en-GB" sz="1400" dirty="0">
                <a:solidFill>
                  <a:schemeClr val="tx2"/>
                </a:solidFill>
              </a:rPr>
              <a:t>e01183;  </a:t>
            </a:r>
            <a:r>
              <a:rPr lang="en-GB" sz="1400" dirty="0" err="1">
                <a:solidFill>
                  <a:schemeClr val="tx2"/>
                </a:solidFill>
              </a:rPr>
              <a:t>Fraile-Ribot</a:t>
            </a:r>
            <a:r>
              <a:rPr lang="en-GB" sz="1400" dirty="0">
                <a:solidFill>
                  <a:schemeClr val="tx2"/>
                </a:solidFill>
              </a:rPr>
              <a:t> </a:t>
            </a:r>
            <a:r>
              <a:rPr lang="en-GB" sz="1400" i="1" dirty="0">
                <a:solidFill>
                  <a:schemeClr val="tx2"/>
                </a:solidFill>
              </a:rPr>
              <a:t>et al., JAC </a:t>
            </a:r>
            <a:r>
              <a:rPr lang="en-GB" sz="1400" dirty="0">
                <a:solidFill>
                  <a:schemeClr val="tx2"/>
                </a:solidFill>
              </a:rPr>
              <a:t>2017 epub</a:t>
            </a:r>
          </a:p>
        </p:txBody>
      </p:sp>
    </p:spTree>
  </p:cSld>
  <p:clrMapOvr>
    <a:overrideClrMapping bg1="dk2" tx1="lt1" bg2="dk1"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7086600" cy="1173163"/>
          </a:xfrm>
        </p:spPr>
        <p:txBody>
          <a:bodyPr anchor="ctr"/>
          <a:lstStyle/>
          <a:p>
            <a:r>
              <a:rPr lang="en-GB" sz="3600" i="1" dirty="0">
                <a:solidFill>
                  <a:srgbClr val="FFAE1A"/>
                </a:solidFill>
              </a:rPr>
              <a:t>‘Was ceftazidime the right partner’ </a:t>
            </a:r>
            <a:r>
              <a:rPr lang="en-GB" sz="3600" dirty="0">
                <a:solidFill>
                  <a:srgbClr val="FFAE1A"/>
                </a:solidFill>
              </a:rPr>
              <a:t> = WRONG QUESTION</a:t>
            </a:r>
          </a:p>
        </p:txBody>
      </p:sp>
      <p:sp>
        <p:nvSpPr>
          <p:cNvPr id="4" name="Content Placeholder 3"/>
          <p:cNvSpPr>
            <a:spLocks noGrp="1"/>
          </p:cNvSpPr>
          <p:nvPr>
            <p:ph sz="half" idx="1"/>
          </p:nvPr>
        </p:nvSpPr>
        <p:spPr>
          <a:xfrm>
            <a:off x="76200" y="2133601"/>
            <a:ext cx="8915400" cy="2971799"/>
          </a:xfrm>
        </p:spPr>
        <p:txBody>
          <a:bodyPr/>
          <a:lstStyle/>
          <a:p>
            <a:pPr>
              <a:lnSpc>
                <a:spcPct val="100000"/>
              </a:lnSpc>
              <a:spcBef>
                <a:spcPts val="1200"/>
              </a:spcBef>
              <a:spcAft>
                <a:spcPts val="600"/>
              </a:spcAft>
              <a:buFont typeface="Arial"/>
              <a:buChar char="•"/>
            </a:pPr>
            <a:r>
              <a:rPr lang="en-GB" sz="2400" dirty="0"/>
              <a:t>We are learning the threats to CAZ / AVI</a:t>
            </a:r>
          </a:p>
          <a:p>
            <a:pPr marL="863600" indent="-525463">
              <a:lnSpc>
                <a:spcPct val="100000"/>
              </a:lnSpc>
              <a:spcBef>
                <a:spcPts val="1200"/>
              </a:spcBef>
              <a:spcAft>
                <a:spcPts val="600"/>
              </a:spcAft>
              <a:buFont typeface="Wingdings" charset="2"/>
              <a:buChar char="Ø"/>
            </a:pPr>
            <a:r>
              <a:rPr lang="en-GB" sz="2400" dirty="0">
                <a:solidFill>
                  <a:srgbClr val="FFFFC4"/>
                </a:solidFill>
              </a:rPr>
              <a:t>We don’t know cefepime/</a:t>
            </a:r>
            <a:r>
              <a:rPr lang="en-GB" sz="2400" dirty="0" err="1">
                <a:solidFill>
                  <a:srgbClr val="FFFFC4"/>
                </a:solidFill>
              </a:rPr>
              <a:t>AVI’s</a:t>
            </a:r>
            <a:r>
              <a:rPr lang="en-GB" sz="2400" dirty="0">
                <a:solidFill>
                  <a:srgbClr val="FFFFC4"/>
                </a:solidFill>
              </a:rPr>
              <a:t> vulnerabilities…..</a:t>
            </a:r>
          </a:p>
          <a:p>
            <a:pPr>
              <a:lnSpc>
                <a:spcPct val="100000"/>
              </a:lnSpc>
              <a:spcBef>
                <a:spcPts val="1200"/>
              </a:spcBef>
              <a:spcAft>
                <a:spcPts val="600"/>
              </a:spcAft>
              <a:buFont typeface="Arial"/>
              <a:buChar char="•"/>
            </a:pPr>
            <a:r>
              <a:rPr lang="en-GB" sz="2400" dirty="0"/>
              <a:t>The rise of MBLs prompted </a:t>
            </a:r>
            <a:r>
              <a:rPr lang="en-GB" sz="2400" dirty="0" err="1"/>
              <a:t>devt</a:t>
            </a:r>
            <a:r>
              <a:rPr lang="en-GB" sz="2400" dirty="0"/>
              <a:t> of aztreonam / AVI</a:t>
            </a:r>
          </a:p>
          <a:p>
            <a:pPr marL="863600" indent="-525463">
              <a:lnSpc>
                <a:spcPct val="100000"/>
              </a:lnSpc>
              <a:spcBef>
                <a:spcPts val="1200"/>
              </a:spcBef>
              <a:spcAft>
                <a:spcPts val="600"/>
              </a:spcAft>
              <a:buFont typeface="Wingdings" charset="2"/>
              <a:buChar char="Ø"/>
            </a:pPr>
            <a:r>
              <a:rPr lang="en-GB" sz="2400" dirty="0">
                <a:solidFill>
                  <a:srgbClr val="FFFFC4"/>
                </a:solidFill>
              </a:rPr>
              <a:t>But aztreonam/AVI is 3-4 years behind CAZ/AVI</a:t>
            </a:r>
          </a:p>
          <a:p>
            <a:pPr marL="863600" indent="-525463">
              <a:lnSpc>
                <a:spcPct val="100000"/>
              </a:lnSpc>
              <a:spcBef>
                <a:spcPts val="1200"/>
              </a:spcBef>
              <a:spcAft>
                <a:spcPts val="600"/>
              </a:spcAft>
              <a:buFont typeface="Wingdings" charset="2"/>
              <a:buChar char="Ø"/>
            </a:pPr>
            <a:r>
              <a:rPr lang="en-GB" sz="2400" dirty="0" err="1">
                <a:solidFill>
                  <a:srgbClr val="FFFFC4"/>
                </a:solidFill>
              </a:rPr>
              <a:t>Meantimes</a:t>
            </a:r>
            <a:r>
              <a:rPr lang="en-GB" sz="2400" dirty="0">
                <a:solidFill>
                  <a:srgbClr val="FFFFC4"/>
                </a:solidFill>
              </a:rPr>
              <a:t> docs co-administering aztreonam plus CAZ/AVI</a:t>
            </a:r>
          </a:p>
          <a:p>
            <a:pPr>
              <a:lnSpc>
                <a:spcPct val="100000"/>
              </a:lnSpc>
              <a:spcBef>
                <a:spcPts val="1200"/>
              </a:spcBef>
              <a:spcAft>
                <a:spcPts val="600"/>
              </a:spcAft>
              <a:buFont typeface="Arial"/>
              <a:buChar char="•"/>
            </a:pPr>
            <a:endParaRPr lang="en-GB" sz="2400" dirty="0"/>
          </a:p>
        </p:txBody>
      </p:sp>
      <p:sp>
        <p:nvSpPr>
          <p:cNvPr id="5" name="TextBox 4"/>
          <p:cNvSpPr txBox="1"/>
          <p:nvPr/>
        </p:nvSpPr>
        <p:spPr>
          <a:xfrm>
            <a:off x="5105400" y="5706070"/>
            <a:ext cx="3785787" cy="923330"/>
          </a:xfrm>
          <a:prstGeom prst="rect">
            <a:avLst/>
          </a:prstGeom>
          <a:noFill/>
        </p:spPr>
        <p:txBody>
          <a:bodyPr wrap="none" rtlCol="0">
            <a:spAutoFit/>
          </a:bodyPr>
          <a:lstStyle/>
          <a:p>
            <a:r>
              <a:rPr lang="en-GB" dirty="0" err="1">
                <a:solidFill>
                  <a:schemeClr val="tx2"/>
                </a:solidFill>
              </a:rPr>
              <a:t>Wenzler</a:t>
            </a:r>
            <a:r>
              <a:rPr lang="en-GB" dirty="0">
                <a:solidFill>
                  <a:schemeClr val="tx2"/>
                </a:solidFill>
              </a:rPr>
              <a:t> </a:t>
            </a:r>
            <a:r>
              <a:rPr lang="en-GB" i="1" dirty="0">
                <a:solidFill>
                  <a:schemeClr val="tx2"/>
                </a:solidFill>
              </a:rPr>
              <a:t>et al., DMID </a:t>
            </a:r>
            <a:r>
              <a:rPr lang="en-GB" dirty="0">
                <a:solidFill>
                  <a:schemeClr val="tx2"/>
                </a:solidFill>
              </a:rPr>
              <a:t>2017; </a:t>
            </a:r>
            <a:r>
              <a:rPr lang="en-GB" b="1" dirty="0">
                <a:solidFill>
                  <a:schemeClr val="tx2"/>
                </a:solidFill>
              </a:rPr>
              <a:t>88: </a:t>
            </a:r>
            <a:r>
              <a:rPr lang="en-GB" dirty="0">
                <a:solidFill>
                  <a:schemeClr val="tx2"/>
                </a:solidFill>
              </a:rPr>
              <a:t>352</a:t>
            </a:r>
          </a:p>
          <a:p>
            <a:r>
              <a:rPr lang="en-GB" dirty="0" err="1">
                <a:solidFill>
                  <a:schemeClr val="tx2"/>
                </a:solidFill>
              </a:rPr>
              <a:t>Jayol</a:t>
            </a:r>
            <a:r>
              <a:rPr lang="en-GB" dirty="0">
                <a:solidFill>
                  <a:schemeClr val="tx2"/>
                </a:solidFill>
              </a:rPr>
              <a:t> </a:t>
            </a:r>
            <a:r>
              <a:rPr lang="en-GB" i="1" dirty="0">
                <a:solidFill>
                  <a:schemeClr val="tx2"/>
                </a:solidFill>
              </a:rPr>
              <a:t>et al., JAC </a:t>
            </a:r>
            <a:r>
              <a:rPr lang="en-GB" dirty="0">
                <a:solidFill>
                  <a:schemeClr val="tx2"/>
                </a:solidFill>
              </a:rPr>
              <a:t>2018; </a:t>
            </a:r>
            <a:r>
              <a:rPr lang="en-GB" b="1" dirty="0">
                <a:solidFill>
                  <a:schemeClr val="tx2"/>
                </a:solidFill>
              </a:rPr>
              <a:t>73: </a:t>
            </a:r>
            <a:r>
              <a:rPr lang="en-GB" dirty="0">
                <a:solidFill>
                  <a:schemeClr val="tx2"/>
                </a:solidFill>
              </a:rPr>
              <a:t>542</a:t>
            </a:r>
          </a:p>
          <a:p>
            <a:r>
              <a:rPr lang="en-GB" dirty="0">
                <a:solidFill>
                  <a:schemeClr val="tx2"/>
                </a:solidFill>
              </a:rPr>
              <a:t>Shaw </a:t>
            </a:r>
            <a:r>
              <a:rPr lang="en-GB" i="1" dirty="0">
                <a:solidFill>
                  <a:schemeClr val="tx2"/>
                </a:solidFill>
              </a:rPr>
              <a:t>et al. JAC </a:t>
            </a:r>
            <a:r>
              <a:rPr lang="en-GB" dirty="0">
                <a:solidFill>
                  <a:schemeClr val="tx2"/>
                </a:solidFill>
              </a:rPr>
              <a:t>2017; </a:t>
            </a:r>
            <a:r>
              <a:rPr lang="en-GB" b="1" dirty="0">
                <a:solidFill>
                  <a:schemeClr val="tx2"/>
                </a:solidFill>
              </a:rPr>
              <a:t>73: </a:t>
            </a:r>
            <a:r>
              <a:rPr lang="en-GB" dirty="0">
                <a:solidFill>
                  <a:schemeClr val="tx2"/>
                </a:solidFill>
              </a:rPr>
              <a:t>1104</a:t>
            </a:r>
          </a:p>
        </p:txBody>
      </p:sp>
    </p:spTree>
  </p:cSld>
  <p:clrMapOvr>
    <a:overrideClrMapping bg1="dk2" tx1="lt1" bg2="dk1"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7086600" cy="1173163"/>
          </a:xfrm>
        </p:spPr>
        <p:txBody>
          <a:bodyPr anchor="ctr"/>
          <a:lstStyle/>
          <a:p>
            <a:r>
              <a:rPr lang="en-GB" sz="4400" dirty="0">
                <a:solidFill>
                  <a:srgbClr val="FFAE1A"/>
                </a:solidFill>
              </a:rPr>
              <a:t>A better model for </a:t>
            </a:r>
            <a:r>
              <a:rPr lang="en-GB" sz="4400" dirty="0">
                <a:solidFill>
                  <a:srgbClr val="FFAE1A"/>
                </a:solidFill>
                <a:latin typeface="Symbol" charset="2"/>
                <a:cs typeface="Symbol" charset="2"/>
              </a:rPr>
              <a:t>b</a:t>
            </a:r>
            <a:r>
              <a:rPr lang="en-GB" sz="4400" dirty="0">
                <a:solidFill>
                  <a:srgbClr val="FFAE1A"/>
                </a:solidFill>
              </a:rPr>
              <a:t>-lactamase inhibitors?</a:t>
            </a:r>
          </a:p>
        </p:txBody>
      </p:sp>
      <p:sp>
        <p:nvSpPr>
          <p:cNvPr id="4" name="Content Placeholder 3"/>
          <p:cNvSpPr>
            <a:spLocks noGrp="1"/>
          </p:cNvSpPr>
          <p:nvPr>
            <p:ph sz="half" idx="1"/>
          </p:nvPr>
        </p:nvSpPr>
        <p:spPr>
          <a:xfrm>
            <a:off x="76200" y="2133601"/>
            <a:ext cx="8915400" cy="2971799"/>
          </a:xfrm>
        </p:spPr>
        <p:txBody>
          <a:bodyPr/>
          <a:lstStyle/>
          <a:p>
            <a:pPr>
              <a:lnSpc>
                <a:spcPct val="100000"/>
              </a:lnSpc>
              <a:spcBef>
                <a:spcPts val="1200"/>
              </a:spcBef>
              <a:spcAft>
                <a:spcPts val="600"/>
              </a:spcAft>
              <a:buFont typeface="Arial"/>
              <a:buChar char="•"/>
            </a:pPr>
            <a:r>
              <a:rPr lang="en-GB" sz="3200" dirty="0"/>
              <a:t>Once we know an inhibitor works </a:t>
            </a:r>
            <a:r>
              <a:rPr lang="en-GB" sz="3200" i="1" dirty="0"/>
              <a:t>in vivo </a:t>
            </a:r>
            <a:r>
              <a:rPr lang="en-GB" sz="3200" dirty="0"/>
              <a:t>and is safe from one large trial with one partner….</a:t>
            </a:r>
          </a:p>
          <a:p>
            <a:pPr>
              <a:lnSpc>
                <a:spcPct val="100000"/>
              </a:lnSpc>
              <a:spcBef>
                <a:spcPts val="1200"/>
              </a:spcBef>
              <a:spcAft>
                <a:spcPts val="600"/>
              </a:spcAft>
              <a:buFont typeface="Arial"/>
              <a:buChar char="•"/>
            </a:pPr>
            <a:r>
              <a:rPr lang="en-GB" sz="3200" b="1" dirty="0"/>
              <a:t>Then</a:t>
            </a:r>
          </a:p>
          <a:p>
            <a:pPr marL="800100" lvl="1" indent="-342900">
              <a:lnSpc>
                <a:spcPct val="100000"/>
              </a:lnSpc>
              <a:spcBef>
                <a:spcPts val="1200"/>
              </a:spcBef>
              <a:spcAft>
                <a:spcPts val="600"/>
              </a:spcAft>
              <a:buFont typeface="Wingdings" charset="2"/>
              <a:buChar char="Ø"/>
            </a:pPr>
            <a:r>
              <a:rPr lang="en-GB" dirty="0">
                <a:solidFill>
                  <a:srgbClr val="FFFFC4"/>
                </a:solidFill>
              </a:rPr>
              <a:t>Small trials with multiple partners targeted on infections due to bacteria with relevant </a:t>
            </a:r>
            <a:r>
              <a:rPr lang="en-GB" dirty="0">
                <a:solidFill>
                  <a:srgbClr val="FFFFC4"/>
                </a:solidFill>
                <a:latin typeface="Symbol" charset="2"/>
                <a:cs typeface="Symbol" charset="2"/>
              </a:rPr>
              <a:t>b</a:t>
            </a:r>
            <a:r>
              <a:rPr lang="en-GB" dirty="0">
                <a:solidFill>
                  <a:srgbClr val="FFFFC4"/>
                </a:solidFill>
              </a:rPr>
              <a:t>-lactamases</a:t>
            </a:r>
          </a:p>
          <a:p>
            <a:pPr marL="800100" lvl="1" indent="-342900">
              <a:lnSpc>
                <a:spcPct val="100000"/>
              </a:lnSpc>
              <a:spcBef>
                <a:spcPts val="1200"/>
              </a:spcBef>
              <a:spcAft>
                <a:spcPts val="600"/>
              </a:spcAft>
              <a:buFont typeface="Wingdings" charset="2"/>
              <a:buChar char="Ø"/>
            </a:pPr>
            <a:r>
              <a:rPr lang="en-GB" dirty="0">
                <a:solidFill>
                  <a:srgbClr val="FFFFC4"/>
                </a:solidFill>
              </a:rPr>
              <a:t>In 1980s, sulbactam licensed alone in Germany &amp; France</a:t>
            </a:r>
            <a:endParaRPr lang="en-GB" sz="2000" dirty="0">
              <a:solidFill>
                <a:srgbClr val="FFFFC4"/>
              </a:solidFill>
            </a:endParaRPr>
          </a:p>
        </p:txBody>
      </p:sp>
    </p:spTree>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750" y="548680"/>
            <a:ext cx="6336506" cy="719138"/>
          </a:xfrm>
        </p:spPr>
        <p:txBody>
          <a:bodyPr anchor="ctr"/>
          <a:lstStyle/>
          <a:p>
            <a:r>
              <a:rPr lang="en-GB" sz="4400" dirty="0">
                <a:solidFill>
                  <a:srgbClr val="FFAE1A"/>
                </a:solidFill>
              </a:rPr>
              <a:t>Vancomycin &amp; colistin</a:t>
            </a:r>
          </a:p>
        </p:txBody>
      </p:sp>
      <p:sp>
        <p:nvSpPr>
          <p:cNvPr id="6" name="Content Placeholder 5"/>
          <p:cNvSpPr>
            <a:spLocks noGrp="1"/>
          </p:cNvSpPr>
          <p:nvPr>
            <p:ph idx="1"/>
          </p:nvPr>
        </p:nvSpPr>
        <p:spPr>
          <a:xfrm>
            <a:off x="539750" y="2159000"/>
            <a:ext cx="8223250" cy="3598863"/>
          </a:xfrm>
        </p:spPr>
        <p:txBody>
          <a:bodyPr/>
          <a:lstStyle/>
          <a:p>
            <a:pPr>
              <a:lnSpc>
                <a:spcPct val="100000"/>
              </a:lnSpc>
              <a:spcBef>
                <a:spcPts val="1200"/>
              </a:spcBef>
              <a:spcAft>
                <a:spcPts val="600"/>
              </a:spcAft>
              <a:buFont typeface="Arial"/>
              <a:buChar char="•"/>
            </a:pPr>
            <a:r>
              <a:rPr lang="en-GB" sz="2800" dirty="0"/>
              <a:t>Vancomycin licensed 1955; colistin 1958</a:t>
            </a:r>
          </a:p>
          <a:p>
            <a:pPr>
              <a:lnSpc>
                <a:spcPct val="100000"/>
              </a:lnSpc>
              <a:spcBef>
                <a:spcPts val="1200"/>
              </a:spcBef>
              <a:spcAft>
                <a:spcPts val="600"/>
              </a:spcAft>
              <a:buFont typeface="Arial"/>
              <a:buChar char="•"/>
            </a:pPr>
            <a:r>
              <a:rPr lang="en-GB" sz="2800" dirty="0"/>
              <a:t>Vancomycin for endocarditis: 6-patient trial</a:t>
            </a:r>
          </a:p>
          <a:p>
            <a:pPr>
              <a:lnSpc>
                <a:spcPct val="100000"/>
              </a:lnSpc>
              <a:spcBef>
                <a:spcPts val="1200"/>
              </a:spcBef>
              <a:spcAft>
                <a:spcPts val="600"/>
              </a:spcAft>
              <a:buFont typeface="Arial"/>
              <a:buChar char="•"/>
            </a:pPr>
            <a:r>
              <a:rPr lang="en-GB" sz="2800" dirty="0"/>
              <a:t>Swiftly superseded  by better / less toxic agents</a:t>
            </a:r>
          </a:p>
          <a:p>
            <a:pPr>
              <a:lnSpc>
                <a:spcPct val="100000"/>
              </a:lnSpc>
              <a:spcBef>
                <a:spcPts val="1200"/>
              </a:spcBef>
              <a:spcAft>
                <a:spcPts val="600"/>
              </a:spcAft>
              <a:buFont typeface="Arial"/>
              <a:buChar char="•"/>
            </a:pPr>
            <a:r>
              <a:rPr lang="en-GB" sz="2800" dirty="0"/>
              <a:t>Kept available despite minimal market</a:t>
            </a:r>
          </a:p>
          <a:p>
            <a:pPr>
              <a:lnSpc>
                <a:spcPct val="100000"/>
              </a:lnSpc>
              <a:spcBef>
                <a:spcPts val="1200"/>
              </a:spcBef>
              <a:spcAft>
                <a:spcPts val="600"/>
              </a:spcAft>
              <a:buFont typeface="Arial"/>
              <a:buChar char="•"/>
            </a:pPr>
            <a:endParaRPr lang="en-GB" sz="2400" dirty="0"/>
          </a:p>
        </p:txBody>
      </p:sp>
      <p:sp>
        <p:nvSpPr>
          <p:cNvPr id="7" name="Rectangle 6"/>
          <p:cNvSpPr/>
          <p:nvPr/>
        </p:nvSpPr>
        <p:spPr>
          <a:xfrm>
            <a:off x="5943600" y="6324600"/>
            <a:ext cx="3048000" cy="307777"/>
          </a:xfrm>
          <a:prstGeom prst="rect">
            <a:avLst/>
          </a:prstGeom>
        </p:spPr>
        <p:txBody>
          <a:bodyPr wrap="square">
            <a:spAutoFit/>
          </a:bodyPr>
          <a:lstStyle/>
          <a:p>
            <a:r>
              <a:rPr lang="en-GB" sz="1400" dirty="0">
                <a:solidFill>
                  <a:schemeClr val="tx2"/>
                </a:solidFill>
                <a:latin typeface="+mj-lt"/>
                <a:cs typeface=""/>
              </a:rPr>
              <a:t>Kirst </a:t>
            </a:r>
            <a:r>
              <a:rPr lang="en-GB" sz="1400" i="1" dirty="0">
                <a:solidFill>
                  <a:schemeClr val="tx2"/>
                </a:solidFill>
                <a:latin typeface="+mj-lt"/>
                <a:cs typeface=""/>
              </a:rPr>
              <a:t>et al. AAC </a:t>
            </a:r>
            <a:r>
              <a:rPr lang="en-GB" sz="1400" dirty="0">
                <a:solidFill>
                  <a:schemeClr val="tx2"/>
                </a:solidFill>
                <a:latin typeface="+mj-lt"/>
                <a:cs typeface=""/>
              </a:rPr>
              <a:t>1998;</a:t>
            </a:r>
            <a:r>
              <a:rPr lang="en-GB" sz="1400" b="1" dirty="0">
                <a:solidFill>
                  <a:schemeClr val="tx2"/>
                </a:solidFill>
                <a:latin typeface="+mj-lt"/>
                <a:cs typeface=""/>
              </a:rPr>
              <a:t>42:</a:t>
            </a:r>
            <a:r>
              <a:rPr lang="en-GB" sz="1400" dirty="0">
                <a:solidFill>
                  <a:schemeClr val="tx2"/>
                </a:solidFill>
                <a:latin typeface="+mj-lt"/>
                <a:cs typeface=""/>
              </a:rPr>
              <a:t>1303</a:t>
            </a:r>
          </a:p>
        </p:txBody>
      </p:sp>
    </p:spTree>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sp>
        <p:nvSpPr>
          <p:cNvPr id="16389" name="TextBox 3"/>
          <p:cNvSpPr txBox="1">
            <a:spLocks noChangeArrowheads="1"/>
          </p:cNvSpPr>
          <p:nvPr/>
        </p:nvSpPr>
        <p:spPr bwMode="auto">
          <a:xfrm>
            <a:off x="72008" y="116632"/>
            <a:ext cx="7547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baseline="0" dirty="0">
                <a:solidFill>
                  <a:srgbClr val="FF9A14"/>
                </a:solidFill>
              </a:rPr>
              <a:t>Vancomycin use, US, UK, France, Germany, Italy &amp; Netherlands</a:t>
            </a:r>
          </a:p>
        </p:txBody>
      </p:sp>
      <p:pic>
        <p:nvPicPr>
          <p:cNvPr id="16391" name="Picture 7"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628392"/>
            <a:ext cx="8122134" cy="4755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6397823"/>
            <a:ext cx="3048000" cy="307777"/>
          </a:xfrm>
          <a:prstGeom prst="rect">
            <a:avLst/>
          </a:prstGeom>
        </p:spPr>
        <p:txBody>
          <a:bodyPr wrap="square">
            <a:spAutoFit/>
          </a:bodyPr>
          <a:lstStyle/>
          <a:p>
            <a:r>
              <a:rPr lang="en-GB" sz="1400" dirty="0">
                <a:solidFill>
                  <a:schemeClr val="tx2"/>
                </a:solidFill>
                <a:latin typeface="+mj-lt"/>
                <a:cs typeface=""/>
              </a:rPr>
              <a:t>Kirst </a:t>
            </a:r>
            <a:r>
              <a:rPr lang="en-GB" sz="1400" i="1" dirty="0">
                <a:solidFill>
                  <a:schemeClr val="tx2"/>
                </a:solidFill>
                <a:latin typeface="+mj-lt"/>
                <a:cs typeface=""/>
              </a:rPr>
              <a:t>et al. AAC </a:t>
            </a:r>
            <a:r>
              <a:rPr lang="en-GB" sz="1400" dirty="0">
                <a:solidFill>
                  <a:schemeClr val="tx2"/>
                </a:solidFill>
                <a:latin typeface="+mj-lt"/>
                <a:cs typeface=""/>
              </a:rPr>
              <a:t>1998;</a:t>
            </a:r>
            <a:r>
              <a:rPr lang="en-GB" sz="1400" b="1" dirty="0">
                <a:solidFill>
                  <a:schemeClr val="tx2"/>
                </a:solidFill>
                <a:latin typeface="+mj-lt"/>
                <a:cs typeface=""/>
              </a:rPr>
              <a:t>42:</a:t>
            </a:r>
            <a:r>
              <a:rPr lang="en-GB" sz="1400" dirty="0">
                <a:solidFill>
                  <a:schemeClr val="tx2"/>
                </a:solidFill>
                <a:latin typeface="+mj-lt"/>
                <a:cs typeface=""/>
              </a:rPr>
              <a:t>1303</a:t>
            </a:r>
          </a:p>
        </p:txBody>
      </p:sp>
      <p:sp>
        <p:nvSpPr>
          <p:cNvPr id="3" name="TextBox 2"/>
          <p:cNvSpPr txBox="1"/>
          <p:nvPr/>
        </p:nvSpPr>
        <p:spPr>
          <a:xfrm>
            <a:off x="1475710" y="3005051"/>
            <a:ext cx="4467890" cy="369332"/>
          </a:xfrm>
          <a:prstGeom prst="rect">
            <a:avLst/>
          </a:prstGeom>
          <a:solidFill>
            <a:schemeClr val="bg1">
              <a:lumMod val="50000"/>
            </a:schemeClr>
          </a:solidFill>
        </p:spPr>
        <p:txBody>
          <a:bodyPr wrap="none" rtlCol="0">
            <a:spAutoFit/>
          </a:bodyPr>
          <a:lstStyle/>
          <a:p>
            <a:r>
              <a:rPr lang="en-GB" dirty="0">
                <a:solidFill>
                  <a:schemeClr val="tx2"/>
                </a:solidFill>
              </a:rPr>
              <a:t>I could highlight pick fosfomycin or colistin</a:t>
            </a:r>
          </a:p>
        </p:txBody>
      </p:sp>
    </p:spTree>
    <p:extLst>
      <p:ext uri="{BB962C8B-B14F-4D97-AF65-F5344CB8AC3E}">
        <p14:creationId xmlns:p14="http://schemas.microsoft.com/office/powerpoint/2010/main" val="36883459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GB" sz="4000" dirty="0">
                <a:solidFill>
                  <a:srgbClr val="FFAE1A"/>
                </a:solidFill>
              </a:rPr>
              <a:t>Agents that go nowhere for years</a:t>
            </a:r>
          </a:p>
        </p:txBody>
      </p:sp>
      <p:sp>
        <p:nvSpPr>
          <p:cNvPr id="6" name="Content Placeholder 5"/>
          <p:cNvSpPr>
            <a:spLocks noGrp="1"/>
          </p:cNvSpPr>
          <p:nvPr>
            <p:ph idx="1"/>
          </p:nvPr>
        </p:nvSpPr>
        <p:spPr>
          <a:xfrm>
            <a:off x="844550" y="2159001"/>
            <a:ext cx="7842250" cy="2854176"/>
          </a:xfrm>
        </p:spPr>
        <p:txBody>
          <a:bodyPr/>
          <a:lstStyle/>
          <a:p>
            <a:pPr>
              <a:lnSpc>
                <a:spcPct val="100000"/>
              </a:lnSpc>
              <a:spcBef>
                <a:spcPts val="1200"/>
              </a:spcBef>
              <a:spcAft>
                <a:spcPts val="600"/>
              </a:spcAft>
              <a:buFont typeface="Arial"/>
              <a:buChar char="•"/>
            </a:pPr>
            <a:r>
              <a:rPr lang="en-GB" sz="2400" dirty="0"/>
              <a:t>$1 bn Market entry rewards won’t go down well</a:t>
            </a:r>
          </a:p>
          <a:p>
            <a:pPr lvl="2">
              <a:lnSpc>
                <a:spcPct val="100000"/>
              </a:lnSpc>
              <a:spcBef>
                <a:spcPts val="1200"/>
              </a:spcBef>
              <a:spcAft>
                <a:spcPts val="600"/>
              </a:spcAft>
              <a:buFont typeface="Wingdings" charset="2"/>
              <a:buChar char="Ø"/>
            </a:pPr>
            <a:r>
              <a:rPr lang="en-GB" sz="2400" dirty="0">
                <a:solidFill>
                  <a:srgbClr val="FFFFC4"/>
                </a:solidFill>
              </a:rPr>
              <a:t>‘Taxpayers funded never-used, toxic antibiotic’*</a:t>
            </a:r>
          </a:p>
          <a:p>
            <a:pPr>
              <a:lnSpc>
                <a:spcPct val="100000"/>
              </a:lnSpc>
              <a:spcBef>
                <a:spcPts val="1200"/>
              </a:spcBef>
              <a:spcAft>
                <a:spcPts val="600"/>
              </a:spcAft>
              <a:buFont typeface="Arial"/>
              <a:buChar char="•"/>
            </a:pPr>
            <a:r>
              <a:rPr lang="en-GB" sz="2400" dirty="0"/>
              <a:t>? Restricted license on limited trial data</a:t>
            </a:r>
          </a:p>
          <a:p>
            <a:pPr>
              <a:lnSpc>
                <a:spcPct val="100000"/>
              </a:lnSpc>
              <a:spcBef>
                <a:spcPts val="1200"/>
              </a:spcBef>
              <a:spcAft>
                <a:spcPts val="600"/>
              </a:spcAft>
              <a:buFont typeface="Arial"/>
              <a:buChar char="•"/>
            </a:pPr>
            <a:r>
              <a:rPr lang="en-GB" sz="2400" dirty="0"/>
              <a:t>? Longer patent</a:t>
            </a:r>
          </a:p>
          <a:p>
            <a:pPr>
              <a:lnSpc>
                <a:spcPct val="100000"/>
              </a:lnSpc>
              <a:spcBef>
                <a:spcPts val="1200"/>
              </a:spcBef>
              <a:spcAft>
                <a:spcPts val="600"/>
              </a:spcAft>
              <a:buFont typeface="Arial"/>
              <a:buChar char="•"/>
            </a:pPr>
            <a:r>
              <a:rPr lang="en-GB" sz="2400" dirty="0"/>
              <a:t>? Pay to keep available</a:t>
            </a:r>
          </a:p>
          <a:p>
            <a:pPr>
              <a:lnSpc>
                <a:spcPct val="100000"/>
              </a:lnSpc>
              <a:spcBef>
                <a:spcPts val="1200"/>
              </a:spcBef>
              <a:spcAft>
                <a:spcPts val="600"/>
              </a:spcAft>
              <a:buFont typeface="Arial"/>
              <a:buChar char="•"/>
            </a:pPr>
            <a:endParaRPr lang="en-GB" sz="2400" dirty="0"/>
          </a:p>
          <a:p>
            <a:pPr>
              <a:lnSpc>
                <a:spcPct val="100000"/>
              </a:lnSpc>
              <a:spcBef>
                <a:spcPts val="1200"/>
              </a:spcBef>
              <a:spcAft>
                <a:spcPts val="600"/>
              </a:spcAft>
              <a:buFont typeface="Arial"/>
              <a:buChar char="•"/>
            </a:pPr>
            <a:endParaRPr lang="en-GB" sz="2400" dirty="0"/>
          </a:p>
        </p:txBody>
      </p:sp>
      <p:sp>
        <p:nvSpPr>
          <p:cNvPr id="2" name="TextBox 1"/>
          <p:cNvSpPr txBox="1"/>
          <p:nvPr/>
        </p:nvSpPr>
        <p:spPr>
          <a:xfrm>
            <a:off x="6324600" y="6330434"/>
            <a:ext cx="2622383" cy="369332"/>
          </a:xfrm>
          <a:prstGeom prst="rect">
            <a:avLst/>
          </a:prstGeom>
          <a:noFill/>
        </p:spPr>
        <p:txBody>
          <a:bodyPr wrap="none" rtlCol="0">
            <a:spAutoFit/>
          </a:bodyPr>
          <a:lstStyle/>
          <a:p>
            <a:r>
              <a:rPr lang="en-GB" dirty="0">
                <a:solidFill>
                  <a:schemeClr val="tx2"/>
                </a:solidFill>
              </a:rPr>
              <a:t>*</a:t>
            </a:r>
            <a:r>
              <a:rPr lang="en-GB" i="1" dirty="0">
                <a:solidFill>
                  <a:schemeClr val="tx2"/>
                </a:solidFill>
              </a:rPr>
              <a:t>Daily Mail. </a:t>
            </a:r>
            <a:r>
              <a:rPr lang="en-GB" dirty="0">
                <a:solidFill>
                  <a:schemeClr val="tx2"/>
                </a:solidFill>
              </a:rPr>
              <a:t>1 April 2025</a:t>
            </a:r>
          </a:p>
        </p:txBody>
      </p:sp>
      <p:sp>
        <p:nvSpPr>
          <p:cNvPr id="3" name="TextBox 2"/>
          <p:cNvSpPr txBox="1"/>
          <p:nvPr/>
        </p:nvSpPr>
        <p:spPr>
          <a:xfrm>
            <a:off x="2702332" y="5585749"/>
            <a:ext cx="6211957" cy="369332"/>
          </a:xfrm>
          <a:prstGeom prst="rect">
            <a:avLst/>
          </a:prstGeom>
          <a:solidFill>
            <a:schemeClr val="tx2"/>
          </a:solidFill>
        </p:spPr>
        <p:txBody>
          <a:bodyPr wrap="none" rtlCol="0">
            <a:spAutoFit/>
          </a:bodyPr>
          <a:lstStyle/>
          <a:p>
            <a:r>
              <a:rPr lang="en-GB" dirty="0">
                <a:solidFill>
                  <a:srgbClr val="000000"/>
                </a:solidFill>
              </a:rPr>
              <a:t>Examples: </a:t>
            </a:r>
            <a:r>
              <a:rPr lang="en-GB" dirty="0" err="1">
                <a:solidFill>
                  <a:srgbClr val="000000"/>
                </a:solidFill>
              </a:rPr>
              <a:t>quinupristin</a:t>
            </a:r>
            <a:r>
              <a:rPr lang="en-GB" dirty="0">
                <a:solidFill>
                  <a:srgbClr val="000000"/>
                </a:solidFill>
              </a:rPr>
              <a:t>/</a:t>
            </a:r>
            <a:r>
              <a:rPr lang="en-GB" dirty="0" err="1">
                <a:solidFill>
                  <a:srgbClr val="000000"/>
                </a:solidFill>
              </a:rPr>
              <a:t>dalfopristin</a:t>
            </a:r>
            <a:r>
              <a:rPr lang="en-GB" dirty="0">
                <a:solidFill>
                  <a:srgbClr val="000000"/>
                </a:solidFill>
              </a:rPr>
              <a:t>; </a:t>
            </a:r>
            <a:r>
              <a:rPr lang="en-GB" dirty="0" err="1">
                <a:solidFill>
                  <a:srgbClr val="000000"/>
                </a:solidFill>
              </a:rPr>
              <a:t>plazomicin</a:t>
            </a:r>
            <a:r>
              <a:rPr lang="en-GB" dirty="0">
                <a:solidFill>
                  <a:srgbClr val="000000"/>
                </a:solidFill>
              </a:rPr>
              <a:t>; oritavancin </a:t>
            </a:r>
          </a:p>
        </p:txBody>
      </p:sp>
    </p:spTree>
  </p:cSld>
  <p:clrMapOvr>
    <a:overrideClrMapping bg1="dk2" tx1="lt1" bg2="dk1"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553200" cy="838200"/>
          </a:xfrm>
        </p:spPr>
        <p:txBody>
          <a:bodyPr anchor="ctr"/>
          <a:lstStyle/>
          <a:p>
            <a:r>
              <a:rPr lang="en-GB" sz="2800" dirty="0">
                <a:solidFill>
                  <a:srgbClr val="FFAE1A"/>
                </a:solidFill>
              </a:rPr>
              <a:t>Arab proverb: </a:t>
            </a:r>
            <a:r>
              <a:rPr lang="en-US" sz="2800" i="1" dirty="0">
                <a:solidFill>
                  <a:srgbClr val="FFAE1A"/>
                </a:solidFill>
              </a:rPr>
              <a:t>He who predicts the future lies, even if he tells the truth</a:t>
            </a:r>
            <a:endParaRPr lang="en-GB" sz="3200" dirty="0">
              <a:solidFill>
                <a:srgbClr val="FFAE1A"/>
              </a:solidFill>
            </a:endParaRPr>
          </a:p>
        </p:txBody>
      </p:sp>
      <p:sp>
        <p:nvSpPr>
          <p:cNvPr id="3" name="Content Placeholder 2"/>
          <p:cNvSpPr>
            <a:spLocks noGrp="1"/>
          </p:cNvSpPr>
          <p:nvPr>
            <p:ph idx="1"/>
          </p:nvPr>
        </p:nvSpPr>
        <p:spPr>
          <a:xfrm>
            <a:off x="35496" y="1772816"/>
            <a:ext cx="9067800" cy="4124672"/>
          </a:xfrm>
        </p:spPr>
        <p:txBody>
          <a:bodyPr/>
          <a:lstStyle/>
          <a:p>
            <a:pPr>
              <a:lnSpc>
                <a:spcPct val="100000"/>
              </a:lnSpc>
              <a:spcBef>
                <a:spcPts val="1200"/>
              </a:spcBef>
              <a:spcAft>
                <a:spcPts val="600"/>
              </a:spcAft>
            </a:pPr>
            <a:r>
              <a:rPr lang="en-US" sz="2400" b="1" i="1" dirty="0">
                <a:solidFill>
                  <a:srgbClr val="FFFFC4"/>
                </a:solidFill>
              </a:rPr>
              <a:t>We know only that resistance will throw up new challenges</a:t>
            </a:r>
          </a:p>
          <a:p>
            <a:pPr>
              <a:lnSpc>
                <a:spcPct val="100000"/>
              </a:lnSpc>
              <a:spcBef>
                <a:spcPts val="1200"/>
              </a:spcBef>
              <a:spcAft>
                <a:spcPts val="600"/>
              </a:spcAft>
            </a:pPr>
            <a:r>
              <a:rPr lang="en-GB" sz="2400" b="1" i="1" dirty="0">
                <a:solidFill>
                  <a:srgbClr val="FFFFC4"/>
                </a:solidFill>
              </a:rPr>
              <a:t>In a world of uncertainty, future robustness lies in diversity</a:t>
            </a:r>
          </a:p>
          <a:p>
            <a:pPr>
              <a:lnSpc>
                <a:spcPct val="100000"/>
              </a:lnSpc>
              <a:spcBef>
                <a:spcPts val="1200"/>
              </a:spcBef>
              <a:spcAft>
                <a:spcPts val="600"/>
              </a:spcAft>
              <a:buFont typeface="Arial"/>
              <a:buChar char="•"/>
            </a:pPr>
            <a:r>
              <a:rPr lang="en-GB" sz="2400" dirty="0" err="1"/>
              <a:t>Govts</a:t>
            </a:r>
            <a:r>
              <a:rPr lang="en-GB" sz="2400" dirty="0"/>
              <a:t> aren’t clever enough to reliably pick winners </a:t>
            </a:r>
          </a:p>
          <a:p>
            <a:pPr>
              <a:lnSpc>
                <a:spcPct val="100000"/>
              </a:lnSpc>
              <a:spcBef>
                <a:spcPts val="1200"/>
              </a:spcBef>
              <a:spcAft>
                <a:spcPts val="600"/>
              </a:spcAft>
              <a:buFont typeface="Arial"/>
              <a:buChar char="•"/>
            </a:pPr>
            <a:r>
              <a:rPr lang="en-GB" sz="2400" dirty="0"/>
              <a:t>Encourage innovation with early stage funding, spread widely</a:t>
            </a:r>
          </a:p>
          <a:p>
            <a:pPr>
              <a:lnSpc>
                <a:spcPct val="100000"/>
              </a:lnSpc>
              <a:spcBef>
                <a:spcPts val="1200"/>
              </a:spcBef>
              <a:spcAft>
                <a:spcPts val="600"/>
              </a:spcAft>
              <a:buFont typeface="Arial"/>
              <a:buChar char="•"/>
            </a:pPr>
            <a:r>
              <a:rPr lang="en-GB" sz="2400" dirty="0"/>
              <a:t>Adapt regulations to encourage multiple antibiotics to market</a:t>
            </a:r>
          </a:p>
          <a:p>
            <a:pPr>
              <a:lnSpc>
                <a:spcPct val="100000"/>
              </a:lnSpc>
              <a:spcBef>
                <a:spcPts val="1200"/>
              </a:spcBef>
              <a:spcAft>
                <a:spcPts val="600"/>
              </a:spcAft>
              <a:buFont typeface="Arial"/>
              <a:buChar char="•"/>
            </a:pPr>
            <a:r>
              <a:rPr lang="en-GB" sz="2400" dirty="0"/>
              <a:t>Favour small informative clinical trials</a:t>
            </a:r>
            <a:r>
              <a:rPr lang="en-GB" sz="2400" i="1" dirty="0"/>
              <a:t> vs</a:t>
            </a:r>
            <a:r>
              <a:rPr lang="en-GB" sz="2400" dirty="0"/>
              <a:t>. resistant pathogens</a:t>
            </a:r>
          </a:p>
          <a:p>
            <a:pPr>
              <a:lnSpc>
                <a:spcPct val="100000"/>
              </a:lnSpc>
              <a:spcBef>
                <a:spcPts val="1200"/>
              </a:spcBef>
              <a:spcAft>
                <a:spcPts val="600"/>
              </a:spcAft>
              <a:buFont typeface="Arial"/>
              <a:buChar char="•"/>
            </a:pPr>
            <a:r>
              <a:rPr lang="en-GB" sz="2400" dirty="0"/>
              <a:t>Restrictive licenses with long patents to encourage stewardship</a:t>
            </a:r>
          </a:p>
          <a:p>
            <a:pPr>
              <a:lnSpc>
                <a:spcPct val="100000"/>
              </a:lnSpc>
              <a:spcBef>
                <a:spcPts val="1200"/>
              </a:spcBef>
              <a:spcAft>
                <a:spcPts val="600"/>
              </a:spcAft>
            </a:pPr>
            <a:endParaRPr lang="en-GB" dirty="0"/>
          </a:p>
          <a:p>
            <a:pPr>
              <a:lnSpc>
                <a:spcPct val="100000"/>
              </a:lnSpc>
              <a:spcBef>
                <a:spcPts val="1200"/>
              </a:spcBef>
              <a:spcAft>
                <a:spcPts val="600"/>
              </a:spcAft>
            </a:pPr>
            <a:endParaRPr lang="en-GB" dirty="0"/>
          </a:p>
          <a:p>
            <a:pPr>
              <a:lnSpc>
                <a:spcPct val="100000"/>
              </a:lnSpc>
              <a:spcBef>
                <a:spcPts val="1200"/>
              </a:spcBef>
              <a:spcAft>
                <a:spcPts val="600"/>
              </a:spcAft>
            </a:pPr>
            <a:endParaRPr lang="en-GB" dirty="0"/>
          </a:p>
          <a:p>
            <a:pPr>
              <a:lnSpc>
                <a:spcPct val="100000"/>
              </a:lnSpc>
              <a:spcBef>
                <a:spcPts val="1200"/>
              </a:spcBef>
              <a:spcAft>
                <a:spcPts val="600"/>
              </a:spcAft>
            </a:pPr>
            <a:endParaRPr lang="en-GB" dirty="0"/>
          </a:p>
        </p:txBody>
      </p:sp>
    </p:spTree>
  </p:cSld>
  <p:clrMapOvr>
    <a:overrideClrMapping bg1="dk2" tx1="lt1" bg2="dk1"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10600" cy="4343400"/>
          </a:xfrm>
        </p:spPr>
        <p:txBody>
          <a:bodyPr/>
          <a:lstStyle/>
          <a:p>
            <a:pPr>
              <a:lnSpc>
                <a:spcPct val="100000"/>
              </a:lnSpc>
              <a:spcBef>
                <a:spcPts val="0"/>
              </a:spcBef>
            </a:pPr>
            <a:r>
              <a:rPr lang="en-US" dirty="0"/>
              <a:t>Uncertainty is endemic to innovative economies and complex societies, but policymakers underestimate how damaging this is for many of their guiding assumptions. In particular, the discourse of best practice, “global solutions for global problems,” and regulatory harmonization becomes questionable when there is substantial uncertainty about the future. This uncertainty makes it impossible to know what best practice </a:t>
            </a:r>
            <a:r>
              <a:rPr lang="en-US" i="1" dirty="0"/>
              <a:t>will </a:t>
            </a:r>
            <a:r>
              <a:rPr lang="en-US" dirty="0"/>
              <a:t>be and increases the danger that harmonization will result in highly correlated errors and shared analytical blind spots. The transnational harmonization of regulation has well-known advantages, but – especially in technocratic policy areas – also creates vulnerability to unexpected challenges by constraining how we </a:t>
            </a:r>
            <a:r>
              <a:rPr lang="en-US" i="1" dirty="0"/>
              <a:t>think </a:t>
            </a:r>
            <a:r>
              <a:rPr lang="en-US" dirty="0"/>
              <a:t>as well as homogenizing how we </a:t>
            </a:r>
            <a:r>
              <a:rPr lang="en-US" i="1" dirty="0"/>
              <a:t>act</a:t>
            </a:r>
            <a:r>
              <a:rPr lang="en-US" dirty="0"/>
              <a:t>. Faced with uncertainty, policymakers should be wary of monocultures in regulation, analysis, and practice, and instead focus on </a:t>
            </a:r>
            <a:r>
              <a:rPr lang="en-US" i="1" dirty="0"/>
              <a:t>managing </a:t>
            </a:r>
            <a:r>
              <a:rPr lang="en-US" dirty="0"/>
              <a:t>policy diversity to limit its costs. </a:t>
            </a:r>
          </a:p>
          <a:p>
            <a:pPr>
              <a:lnSpc>
                <a:spcPct val="100000"/>
              </a:lnSpc>
              <a:spcBef>
                <a:spcPts val="0"/>
              </a:spcBef>
            </a:pPr>
            <a:endParaRPr lang="en-GB" sz="3200" dirty="0">
              <a:solidFill>
                <a:srgbClr val="FFAE1A"/>
              </a:solidFill>
            </a:endParaRPr>
          </a:p>
        </p:txBody>
      </p:sp>
      <p:sp>
        <p:nvSpPr>
          <p:cNvPr id="4" name="Rectangle 3"/>
          <p:cNvSpPr/>
          <p:nvPr/>
        </p:nvSpPr>
        <p:spPr>
          <a:xfrm>
            <a:off x="76200" y="367605"/>
            <a:ext cx="6934200" cy="1384995"/>
          </a:xfrm>
          <a:prstGeom prst="rect">
            <a:avLst/>
          </a:prstGeom>
        </p:spPr>
        <p:txBody>
          <a:bodyPr wrap="square">
            <a:spAutoFit/>
          </a:bodyPr>
          <a:lstStyle/>
          <a:p>
            <a:r>
              <a:rPr lang="en-US" dirty="0">
                <a:solidFill>
                  <a:srgbClr val="FFFFC4"/>
                </a:solidFill>
              </a:rPr>
              <a:t>Max Planck Inst for the Study of Societies Discussion Paper 16/6</a:t>
            </a:r>
          </a:p>
          <a:p>
            <a:r>
              <a:rPr lang="en-US" sz="2400" b="1" dirty="0">
                <a:solidFill>
                  <a:srgbClr val="FFAE1A"/>
                </a:solidFill>
              </a:rPr>
              <a:t>Uncertainty and the Dangers of Monocultures in Regulation, Analysis, and Practice</a:t>
            </a:r>
          </a:p>
          <a:p>
            <a:r>
              <a:rPr lang="en-US" dirty="0">
                <a:solidFill>
                  <a:srgbClr val="FFFFC4"/>
                </a:solidFill>
              </a:rPr>
              <a:t>Richard </a:t>
            </a:r>
            <a:r>
              <a:rPr lang="en-US" dirty="0" err="1">
                <a:solidFill>
                  <a:srgbClr val="FFFFC4"/>
                </a:solidFill>
              </a:rPr>
              <a:t>Bronk</a:t>
            </a:r>
            <a:r>
              <a:rPr lang="en-US" dirty="0">
                <a:solidFill>
                  <a:srgbClr val="FFFFC4"/>
                </a:solidFill>
              </a:rPr>
              <a:t> &amp; Wade Jacoby</a:t>
            </a:r>
            <a:endParaRPr lang="en-GB" dirty="0">
              <a:solidFill>
                <a:srgbClr val="FFFFC4"/>
              </a:solidFill>
            </a:endParaRPr>
          </a:p>
        </p:txBody>
      </p:sp>
      <p:sp>
        <p:nvSpPr>
          <p:cNvPr id="5" name="Rectangle 4"/>
          <p:cNvSpPr/>
          <p:nvPr/>
        </p:nvSpPr>
        <p:spPr>
          <a:xfrm>
            <a:off x="4191000" y="6276201"/>
            <a:ext cx="4572000" cy="276999"/>
          </a:xfrm>
          <a:prstGeom prst="rect">
            <a:avLst/>
          </a:prstGeom>
        </p:spPr>
        <p:txBody>
          <a:bodyPr>
            <a:spAutoFit/>
          </a:bodyPr>
          <a:lstStyle/>
          <a:p>
            <a:r>
              <a:rPr lang="en-US" sz="1200" dirty="0"/>
              <a:t>http://www.mpi-fg-koeln.mpg.de/pu/mpifg_dp/dp16-6.pdf</a:t>
            </a:r>
            <a:endParaRPr lang="en-GB" sz="1200" dirty="0"/>
          </a:p>
        </p:txBody>
      </p:sp>
    </p:spTree>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35" t="13726" r="1079" b="1030"/>
          <a:stretch/>
        </p:blipFill>
        <p:spPr bwMode="auto">
          <a:xfrm>
            <a:off x="533400" y="1447800"/>
            <a:ext cx="8077200" cy="483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88108" y="6324600"/>
            <a:ext cx="3885991" cy="461665"/>
          </a:xfrm>
          <a:prstGeom prst="rect">
            <a:avLst/>
          </a:prstGeom>
          <a:noFill/>
        </p:spPr>
        <p:txBody>
          <a:bodyPr wrap="square" rtlCol="0">
            <a:spAutoFit/>
          </a:bodyPr>
          <a:lstStyle/>
          <a:p>
            <a:r>
              <a:rPr lang="en-GB" baseline="0" dirty="0">
                <a:solidFill>
                  <a:schemeClr val="tx2"/>
                </a:solidFill>
                <a:latin typeface="+mj-lt"/>
              </a:rPr>
              <a:t>AMRHAI, unpublished data</a:t>
            </a:r>
          </a:p>
        </p:txBody>
      </p:sp>
      <p:sp>
        <p:nvSpPr>
          <p:cNvPr id="9" name="Title 1"/>
          <p:cNvSpPr>
            <a:spLocks noGrp="1"/>
          </p:cNvSpPr>
          <p:nvPr>
            <p:ph type="title"/>
          </p:nvPr>
        </p:nvSpPr>
        <p:spPr>
          <a:xfrm>
            <a:off x="76200" y="533400"/>
            <a:ext cx="6705600" cy="719138"/>
          </a:xfrm>
        </p:spPr>
        <p:txBody>
          <a:bodyPr/>
          <a:lstStyle/>
          <a:p>
            <a:r>
              <a:rPr lang="en-GB" sz="3600" b="1" dirty="0">
                <a:solidFill>
                  <a:srgbClr val="FFBF00"/>
                </a:solidFill>
              </a:rPr>
              <a:t>Carbapenemase producing Enterobacteria referred to PHE </a:t>
            </a:r>
          </a:p>
        </p:txBody>
      </p:sp>
    </p:spTree>
    <p:extLst>
      <p:ext uri="{BB962C8B-B14F-4D97-AF65-F5344CB8AC3E}">
        <p14:creationId xmlns:p14="http://schemas.microsoft.com/office/powerpoint/2010/main" val="90611602"/>
      </p:ext>
    </p:extLst>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95536" y="621630"/>
            <a:ext cx="6264696" cy="719138"/>
          </a:xfrm>
        </p:spPr>
        <p:txBody>
          <a:bodyPr/>
          <a:lstStyle/>
          <a:p>
            <a:r>
              <a:rPr lang="en-GB" altLang="en-US" sz="3600" dirty="0">
                <a:solidFill>
                  <a:srgbClr val="FFAE1A"/>
                </a:solidFill>
              </a:rPr>
              <a:t>Deaths due to antimicrobial resistance by 2050</a:t>
            </a:r>
          </a:p>
        </p:txBody>
      </p:sp>
      <p:pic>
        <p:nvPicPr>
          <p:cNvPr id="14339" name="Content Placeholder 3" descr="Screen Shot 2017-07-18 at 11.37.07.png"/>
          <p:cNvPicPr>
            <a:picLocks noGrp="1" noChangeAspect="1"/>
          </p:cNvPicPr>
          <p:nvPr>
            <p:ph idx="1"/>
          </p:nvPr>
        </p:nvPicPr>
        <p:blipFill>
          <a:blip r:embed="rId3">
            <a:extLst>
              <a:ext uri="{28A0092B-C50C-407E-A947-70E740481C1C}">
                <a14:useLocalDpi xmlns:a14="http://schemas.microsoft.com/office/drawing/2010/main" val="0"/>
              </a:ext>
            </a:extLst>
          </a:blip>
          <a:srcRect l="-8932" r="-8932"/>
          <a:stretch>
            <a:fillRect/>
          </a:stretch>
        </p:blipFill>
        <p:spPr>
          <a:xfrm>
            <a:off x="191758" y="1447800"/>
            <a:ext cx="9028442" cy="4880182"/>
          </a:xfrm>
        </p:spPr>
      </p:pic>
      <p:sp>
        <p:nvSpPr>
          <p:cNvPr id="2" name="Rectangle 1"/>
          <p:cNvSpPr/>
          <p:nvPr/>
        </p:nvSpPr>
        <p:spPr>
          <a:xfrm>
            <a:off x="6444208" y="6400800"/>
            <a:ext cx="2467407" cy="369332"/>
          </a:xfrm>
          <a:prstGeom prst="rect">
            <a:avLst/>
          </a:prstGeom>
        </p:spPr>
        <p:txBody>
          <a:bodyPr wrap="none">
            <a:spAutoFit/>
          </a:bodyPr>
          <a:lstStyle/>
          <a:p>
            <a:r>
              <a:rPr lang="en-GB" dirty="0">
                <a:solidFill>
                  <a:srgbClr val="FFFFFF"/>
                </a:solidFill>
              </a:rPr>
              <a:t>https://amr-review.org/</a:t>
            </a:r>
          </a:p>
        </p:txBody>
      </p:sp>
    </p:spTree>
    <p:extLst>
      <p:ext uri="{BB962C8B-B14F-4D97-AF65-F5344CB8AC3E}">
        <p14:creationId xmlns:p14="http://schemas.microsoft.com/office/powerpoint/2010/main" val="3278857270"/>
      </p:ext>
    </p:extLst>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757863" cy="719138"/>
          </a:xfrm>
        </p:spPr>
        <p:txBody>
          <a:bodyPr anchor="ctr"/>
          <a:lstStyle/>
          <a:p>
            <a:r>
              <a:rPr lang="en-GB" sz="4400" dirty="0">
                <a:solidFill>
                  <a:srgbClr val="FFAE1A"/>
                </a:solidFill>
              </a:rPr>
              <a:t>Black Swans</a:t>
            </a:r>
          </a:p>
        </p:txBody>
      </p:sp>
      <p:pic>
        <p:nvPicPr>
          <p:cNvPr id="7" name="Picture 6" descr="2527570485_0ac8879342_z.jpg"/>
          <p:cNvPicPr>
            <a:picLocks noChangeAspect="1"/>
          </p:cNvPicPr>
          <p:nvPr/>
        </p:nvPicPr>
        <p:blipFill>
          <a:blip r:embed="rId3"/>
          <a:stretch>
            <a:fillRect/>
          </a:stretch>
        </p:blipFill>
        <p:spPr>
          <a:xfrm>
            <a:off x="228600" y="1371600"/>
            <a:ext cx="4114800" cy="5042647"/>
          </a:xfrm>
          <a:prstGeom prst="rect">
            <a:avLst/>
          </a:prstGeom>
        </p:spPr>
      </p:pic>
      <p:pic>
        <p:nvPicPr>
          <p:cNvPr id="10" name="Picture 9" descr="turkey taleb.png"/>
          <p:cNvPicPr>
            <a:picLocks noChangeAspect="1"/>
          </p:cNvPicPr>
          <p:nvPr/>
        </p:nvPicPr>
        <p:blipFill>
          <a:blip r:embed="rId4"/>
          <a:stretch>
            <a:fillRect/>
          </a:stretch>
        </p:blipFill>
        <p:spPr>
          <a:xfrm>
            <a:off x="4546600" y="1447800"/>
            <a:ext cx="4368800" cy="3276600"/>
          </a:xfrm>
          <a:prstGeom prst="rect">
            <a:avLst/>
          </a:prstGeom>
        </p:spPr>
      </p:pic>
      <p:pic>
        <p:nvPicPr>
          <p:cNvPr id="11" name="Picture 10" descr="cover-blackswan.jpg"/>
          <p:cNvPicPr>
            <a:picLocks noChangeAspect="1"/>
          </p:cNvPicPr>
          <p:nvPr/>
        </p:nvPicPr>
        <p:blipFill>
          <a:blip r:embed="rId5"/>
          <a:stretch>
            <a:fillRect/>
          </a:stretch>
        </p:blipFill>
        <p:spPr>
          <a:xfrm>
            <a:off x="4819459" y="4851400"/>
            <a:ext cx="1243204" cy="1908174"/>
          </a:xfrm>
          <a:prstGeom prst="rect">
            <a:avLst/>
          </a:prstGeom>
        </p:spPr>
      </p:pic>
      <p:pic>
        <p:nvPicPr>
          <p:cNvPr id="12" name="Picture 11" descr="the-absurdly-arrogant-tweets-of-nassim-taleb.jpg"/>
          <p:cNvPicPr>
            <a:picLocks noChangeAspect="1"/>
          </p:cNvPicPr>
          <p:nvPr/>
        </p:nvPicPr>
        <p:blipFill>
          <a:blip r:embed="rId6"/>
          <a:stretch>
            <a:fillRect/>
          </a:stretch>
        </p:blipFill>
        <p:spPr>
          <a:xfrm>
            <a:off x="6400800" y="4953000"/>
            <a:ext cx="2286000" cy="1714500"/>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77000" cy="1143000"/>
          </a:xfrm>
        </p:spPr>
        <p:txBody>
          <a:bodyPr anchor="ctr"/>
          <a:lstStyle/>
          <a:p>
            <a:r>
              <a:rPr lang="en-GB" sz="3200" dirty="0">
                <a:solidFill>
                  <a:srgbClr val="FFBD1A"/>
                </a:solidFill>
              </a:rPr>
              <a:t>Jesse Livermore, Bethlehem Steel, &amp; the Lusitania Break, 1915</a:t>
            </a:r>
          </a:p>
        </p:txBody>
      </p:sp>
      <p:sp>
        <p:nvSpPr>
          <p:cNvPr id="3" name="Content Placeholder 2"/>
          <p:cNvSpPr>
            <a:spLocks noGrp="1"/>
          </p:cNvSpPr>
          <p:nvPr>
            <p:ph idx="4294967295"/>
          </p:nvPr>
        </p:nvSpPr>
        <p:spPr>
          <a:xfrm>
            <a:off x="152400" y="1524000"/>
            <a:ext cx="8915400" cy="4648200"/>
          </a:xfrm>
        </p:spPr>
        <p:txBody>
          <a:bodyPr/>
          <a:lstStyle/>
          <a:p>
            <a:pPr>
              <a:lnSpc>
                <a:spcPct val="100000"/>
              </a:lnSpc>
              <a:spcBef>
                <a:spcPts val="1200"/>
              </a:spcBef>
              <a:spcAft>
                <a:spcPts val="600"/>
              </a:spcAft>
              <a:buFont typeface="Arial"/>
              <a:buChar char="•"/>
            </a:pPr>
            <a:r>
              <a:rPr lang="en-GB" sz="2400" dirty="0"/>
              <a:t>‘War Speciality Stock’; steel &amp; shipbuilding</a:t>
            </a:r>
          </a:p>
          <a:p>
            <a:pPr>
              <a:lnSpc>
                <a:spcPct val="100000"/>
              </a:lnSpc>
              <a:spcBef>
                <a:spcPts val="1200"/>
              </a:spcBef>
              <a:spcAft>
                <a:spcPts val="600"/>
              </a:spcAft>
              <a:buFont typeface="Arial"/>
              <a:buChar char="•"/>
            </a:pPr>
            <a:r>
              <a:rPr lang="en-GB" sz="2400" dirty="0"/>
              <a:t>7 Apr – Breaks $87 –previous high - nears $100 ‘trigger’ point</a:t>
            </a:r>
          </a:p>
          <a:p>
            <a:pPr>
              <a:lnSpc>
                <a:spcPct val="100000"/>
              </a:lnSpc>
              <a:spcBef>
                <a:spcPts val="1200"/>
              </a:spcBef>
              <a:spcAft>
                <a:spcPts val="600"/>
              </a:spcAft>
              <a:buFont typeface="Arial"/>
              <a:buChar char="•"/>
            </a:pPr>
            <a:r>
              <a:rPr lang="en-GB" sz="2400" dirty="0"/>
              <a:t>8 Apr – Buys 500 at $98 to $99; price runs to $117</a:t>
            </a:r>
          </a:p>
          <a:p>
            <a:pPr marL="1257300" lvl="3" indent="-635000">
              <a:spcBef>
                <a:spcPts val="1200"/>
              </a:spcBef>
              <a:spcAft>
                <a:spcPts val="600"/>
              </a:spcAft>
              <a:buFont typeface="Wingdings" charset="2"/>
              <a:buChar char="Ø"/>
            </a:pPr>
            <a:r>
              <a:rPr lang="en-GB" sz="2400" dirty="0">
                <a:solidFill>
                  <a:srgbClr val="FFFFC4"/>
                </a:solidFill>
              </a:rPr>
              <a:t>13 Apr –$145, ‘Had my stake’</a:t>
            </a:r>
          </a:p>
          <a:p>
            <a:pPr marL="1257300" lvl="3" indent="-635000">
              <a:spcBef>
                <a:spcPts val="1200"/>
              </a:spcBef>
              <a:spcAft>
                <a:spcPts val="600"/>
              </a:spcAft>
              <a:buFont typeface="Wingdings" charset="2"/>
              <a:buChar char="Ø"/>
            </a:pPr>
            <a:r>
              <a:rPr lang="en-GB" sz="2400" dirty="0">
                <a:solidFill>
                  <a:srgbClr val="FFFFC4"/>
                </a:solidFill>
              </a:rPr>
              <a:t>Not going to make fortune on 500 shares’ </a:t>
            </a:r>
          </a:p>
          <a:p>
            <a:pPr marL="1257300" lvl="3" indent="-635000">
              <a:spcBef>
                <a:spcPts val="1200"/>
              </a:spcBef>
              <a:spcAft>
                <a:spcPts val="600"/>
              </a:spcAft>
              <a:buFont typeface="Wingdings" charset="2"/>
              <a:buChar char="Ø"/>
            </a:pPr>
            <a:r>
              <a:rPr lang="en-GB" sz="2400" dirty="0">
                <a:solidFill>
                  <a:srgbClr val="FFFFC4"/>
                </a:solidFill>
              </a:rPr>
              <a:t>Uses shares as collateral to buy more</a:t>
            </a:r>
          </a:p>
          <a:p>
            <a:pPr>
              <a:lnSpc>
                <a:spcPct val="100000"/>
              </a:lnSpc>
              <a:spcBef>
                <a:spcPts val="1200"/>
              </a:spcBef>
              <a:spcAft>
                <a:spcPts val="600"/>
              </a:spcAft>
              <a:buFont typeface="Arial"/>
              <a:buChar char="•"/>
            </a:pPr>
            <a:r>
              <a:rPr lang="en-GB" sz="2400" dirty="0"/>
              <a:t>7 May – Steel at $159…  Germany U-boat torpedoes </a:t>
            </a:r>
            <a:r>
              <a:rPr lang="en-GB" sz="2400" i="1" dirty="0"/>
              <a:t>Lusitania</a:t>
            </a:r>
            <a:r>
              <a:rPr lang="en-GB" sz="2400" dirty="0"/>
              <a:t> </a:t>
            </a:r>
          </a:p>
          <a:p>
            <a:pPr>
              <a:lnSpc>
                <a:spcPct val="100000"/>
              </a:lnSpc>
              <a:spcBef>
                <a:spcPts val="1200"/>
              </a:spcBef>
              <a:spcAft>
                <a:spcPts val="600"/>
              </a:spcAft>
              <a:buFont typeface="Arial"/>
              <a:buChar char="•"/>
            </a:pPr>
            <a:r>
              <a:rPr lang="en-GB" sz="2400" dirty="0"/>
              <a:t>8 May - $130….. ‘got me in the solar plexus’</a:t>
            </a:r>
          </a:p>
          <a:p>
            <a:pPr>
              <a:lnSpc>
                <a:spcPct val="100000"/>
              </a:lnSpc>
              <a:spcBef>
                <a:spcPts val="1200"/>
              </a:spcBef>
              <a:spcAft>
                <a:spcPts val="600"/>
              </a:spcAft>
              <a:buFont typeface="Arial"/>
              <a:buChar char="•"/>
            </a:pPr>
            <a:endParaRPr lang="en-GB" sz="2400" dirty="0"/>
          </a:p>
          <a:p>
            <a:pPr>
              <a:lnSpc>
                <a:spcPct val="100000"/>
              </a:lnSpc>
              <a:spcBef>
                <a:spcPts val="1200"/>
              </a:spcBef>
              <a:spcAft>
                <a:spcPts val="600"/>
              </a:spcAft>
              <a:buFont typeface="Arial"/>
              <a:buChar char="•"/>
            </a:pPr>
            <a:endParaRPr lang="en-GB" sz="2400" dirty="0"/>
          </a:p>
          <a:p>
            <a:pPr>
              <a:lnSpc>
                <a:spcPct val="100000"/>
              </a:lnSpc>
              <a:spcBef>
                <a:spcPts val="1200"/>
              </a:spcBef>
              <a:spcAft>
                <a:spcPts val="600"/>
              </a:spcAft>
            </a:pPr>
            <a:endParaRPr lang="en-GB" sz="2400" dirty="0"/>
          </a:p>
          <a:p>
            <a:pPr>
              <a:lnSpc>
                <a:spcPct val="100000"/>
              </a:lnSpc>
              <a:spcBef>
                <a:spcPts val="1200"/>
              </a:spcBef>
              <a:spcAft>
                <a:spcPts val="600"/>
              </a:spcAft>
              <a:buFont typeface="Arial"/>
              <a:buChar char="•"/>
            </a:pPr>
            <a:endParaRPr lang="en-GB" sz="2400" dirty="0">
              <a:solidFill>
                <a:srgbClr val="FFFFC4"/>
              </a:solidFill>
            </a:endParaRPr>
          </a:p>
          <a:p>
            <a:endParaRPr lang="en-GB" dirty="0"/>
          </a:p>
        </p:txBody>
      </p:sp>
      <p:sp>
        <p:nvSpPr>
          <p:cNvPr id="4" name="TextBox 3"/>
          <p:cNvSpPr txBox="1"/>
          <p:nvPr/>
        </p:nvSpPr>
        <p:spPr>
          <a:xfrm>
            <a:off x="3664264" y="6211669"/>
            <a:ext cx="4946336" cy="646331"/>
          </a:xfrm>
          <a:prstGeom prst="rect">
            <a:avLst/>
          </a:prstGeom>
          <a:noFill/>
        </p:spPr>
        <p:txBody>
          <a:bodyPr wrap="none" rtlCol="0">
            <a:spAutoFit/>
          </a:bodyPr>
          <a:lstStyle/>
          <a:p>
            <a:r>
              <a:rPr lang="en-GB" sz="1200" dirty="0" err="1"/>
              <a:t>LeFevre</a:t>
            </a:r>
            <a:r>
              <a:rPr lang="en-GB" sz="1200" dirty="0"/>
              <a:t> / Livermore, Reminiscences of a Stock Operator, 1923</a:t>
            </a:r>
          </a:p>
          <a:p>
            <a:r>
              <a:rPr lang="en-GB" sz="1200" dirty="0"/>
              <a:t>Livermore, How to Trade Stocks, </a:t>
            </a:r>
            <a:r>
              <a:rPr lang="en-GB" sz="1200" dirty="0" err="1"/>
              <a:t>Duell</a:t>
            </a:r>
            <a:r>
              <a:rPr lang="en-GB" sz="1200" dirty="0"/>
              <a:t>, Sloan Pearce, 1940</a:t>
            </a:r>
          </a:p>
          <a:p>
            <a:r>
              <a:rPr lang="en-GB" sz="1200" dirty="0"/>
              <a:t>Preston , Wilful Murder, Sinking of the Lusitania, Random House 2011</a:t>
            </a:r>
          </a:p>
        </p:txBody>
      </p:sp>
      <p:pic>
        <p:nvPicPr>
          <p:cNvPr id="5" name="Picture 4" descr="Jesse_Livermore.gif"/>
          <p:cNvPicPr>
            <a:picLocks noChangeAspect="1"/>
          </p:cNvPicPr>
          <p:nvPr/>
        </p:nvPicPr>
        <p:blipFill>
          <a:blip r:embed="rId3"/>
          <a:stretch>
            <a:fillRect/>
          </a:stretch>
        </p:blipFill>
        <p:spPr>
          <a:xfrm>
            <a:off x="7137400" y="3429000"/>
            <a:ext cx="1930400" cy="1482898"/>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477000" cy="719138"/>
          </a:xfrm>
        </p:spPr>
        <p:txBody>
          <a:bodyPr anchor="ctr"/>
          <a:lstStyle/>
          <a:p>
            <a:r>
              <a:rPr lang="en-GB" sz="3200" dirty="0">
                <a:solidFill>
                  <a:srgbClr val="FFAE1A"/>
                </a:solidFill>
              </a:rPr>
              <a:t>Long-Term Capital Management</a:t>
            </a:r>
          </a:p>
        </p:txBody>
      </p:sp>
      <p:sp>
        <p:nvSpPr>
          <p:cNvPr id="4" name="TextBox 3"/>
          <p:cNvSpPr txBox="1"/>
          <p:nvPr/>
        </p:nvSpPr>
        <p:spPr>
          <a:xfrm>
            <a:off x="6019800" y="1703725"/>
            <a:ext cx="3048000" cy="3477875"/>
          </a:xfrm>
          <a:prstGeom prst="rect">
            <a:avLst/>
          </a:prstGeom>
          <a:noFill/>
        </p:spPr>
        <p:txBody>
          <a:bodyPr wrap="square" rtlCol="0">
            <a:spAutoFit/>
          </a:bodyPr>
          <a:lstStyle/>
          <a:p>
            <a:r>
              <a:rPr lang="en-GB" sz="2000" dirty="0">
                <a:solidFill>
                  <a:schemeClr val="tx2"/>
                </a:solidFill>
              </a:rPr>
              <a:t>2 Nobel laureates in economics on the board</a:t>
            </a:r>
          </a:p>
          <a:p>
            <a:endParaRPr lang="en-GB" sz="2000" dirty="0">
              <a:solidFill>
                <a:schemeClr val="tx2"/>
              </a:solidFill>
            </a:endParaRPr>
          </a:p>
          <a:p>
            <a:r>
              <a:rPr lang="en-GB" sz="2000" dirty="0">
                <a:solidFill>
                  <a:schemeClr val="tx2"/>
                </a:solidFill>
              </a:rPr>
              <a:t>Exploited pricing anomalies between long- &amp; short-dated bonds</a:t>
            </a:r>
          </a:p>
          <a:p>
            <a:endParaRPr lang="en-GB" sz="2000" dirty="0">
              <a:solidFill>
                <a:schemeClr val="tx2"/>
              </a:solidFill>
            </a:endParaRPr>
          </a:p>
          <a:p>
            <a:r>
              <a:rPr lang="en-GB" sz="2000" dirty="0">
                <a:solidFill>
                  <a:schemeClr val="tx2"/>
                </a:solidFill>
              </a:rPr>
              <a:t>Anomalies are tiny, so need to borrow heavily &amp; invest huge sums</a:t>
            </a:r>
          </a:p>
          <a:p>
            <a:endParaRPr lang="en-GB" sz="2000" dirty="0">
              <a:solidFill>
                <a:schemeClr val="tx2"/>
              </a:solidFill>
            </a:endParaRPr>
          </a:p>
        </p:txBody>
      </p:sp>
      <p:sp>
        <p:nvSpPr>
          <p:cNvPr id="5" name="TextBox 4"/>
          <p:cNvSpPr txBox="1"/>
          <p:nvPr/>
        </p:nvSpPr>
        <p:spPr>
          <a:xfrm>
            <a:off x="228600" y="5722203"/>
            <a:ext cx="8686800" cy="830997"/>
          </a:xfrm>
          <a:prstGeom prst="rect">
            <a:avLst/>
          </a:prstGeom>
          <a:noFill/>
        </p:spPr>
        <p:txBody>
          <a:bodyPr wrap="square" rtlCol="0">
            <a:spAutoFit/>
          </a:bodyPr>
          <a:lstStyle/>
          <a:p>
            <a:r>
              <a:rPr lang="en-GB" sz="2400" dirty="0">
                <a:solidFill>
                  <a:srgbClr val="FFFFC4"/>
                </a:solidFill>
              </a:rPr>
              <a:t>Caught out when Asian financial crisis of 1998 fundamentally changed the relative pricing of long and short dated securities </a:t>
            </a:r>
          </a:p>
        </p:txBody>
      </p:sp>
      <p:pic>
        <p:nvPicPr>
          <p:cNvPr id="6" name="Picture 5" descr="nickels-in-front-of-bulldozers.png"/>
          <p:cNvPicPr>
            <a:picLocks noChangeAspect="1"/>
          </p:cNvPicPr>
          <p:nvPr/>
        </p:nvPicPr>
        <p:blipFill>
          <a:blip r:embed="rId3"/>
          <a:stretch>
            <a:fillRect/>
          </a:stretch>
        </p:blipFill>
        <p:spPr>
          <a:xfrm>
            <a:off x="77269" y="1371600"/>
            <a:ext cx="5942531" cy="4033838"/>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2625"/>
            <a:ext cx="6096000" cy="719138"/>
          </a:xfrm>
        </p:spPr>
        <p:txBody>
          <a:bodyPr anchor="ctr"/>
          <a:lstStyle/>
          <a:p>
            <a:r>
              <a:rPr lang="en-GB" sz="3600" dirty="0">
                <a:solidFill>
                  <a:srgbClr val="FFAE1A"/>
                </a:solidFill>
              </a:rPr>
              <a:t>How bacterial evolution proceeds</a:t>
            </a:r>
          </a:p>
        </p:txBody>
      </p:sp>
      <p:sp>
        <p:nvSpPr>
          <p:cNvPr id="3" name="Content Placeholder 2"/>
          <p:cNvSpPr>
            <a:spLocks noGrp="1"/>
          </p:cNvSpPr>
          <p:nvPr>
            <p:ph idx="1"/>
          </p:nvPr>
        </p:nvSpPr>
        <p:spPr>
          <a:xfrm>
            <a:off x="76200" y="1828800"/>
            <a:ext cx="8915400" cy="4572000"/>
          </a:xfrm>
        </p:spPr>
        <p:txBody>
          <a:bodyPr/>
          <a:lstStyle/>
          <a:p>
            <a:pPr marL="457200" indent="-457200">
              <a:lnSpc>
                <a:spcPct val="100000"/>
              </a:lnSpc>
              <a:spcBef>
                <a:spcPts val="1200"/>
              </a:spcBef>
              <a:spcAft>
                <a:spcPts val="600"/>
              </a:spcAft>
              <a:buFont typeface="Arial"/>
              <a:buChar char="•"/>
            </a:pPr>
            <a:r>
              <a:rPr lang="en-GB" sz="2400" dirty="0"/>
              <a:t>Periods of accumulation;</a:t>
            </a:r>
            <a:r>
              <a:rPr lang="en-GB" sz="2400" b="1" u="sng" dirty="0"/>
              <a:t> reflects use/infection control</a:t>
            </a:r>
            <a:endParaRPr lang="en-GB" sz="2400" dirty="0"/>
          </a:p>
          <a:p>
            <a:pPr marL="457200" indent="-457200">
              <a:lnSpc>
                <a:spcPct val="100000"/>
              </a:lnSpc>
              <a:spcBef>
                <a:spcPts val="1200"/>
              </a:spcBef>
              <a:spcAft>
                <a:spcPts val="600"/>
              </a:spcAft>
              <a:buFont typeface="Arial"/>
              <a:buChar char="•"/>
            </a:pPr>
            <a:r>
              <a:rPr lang="en-GB" sz="2400" dirty="0"/>
              <a:t>Mutant selection; </a:t>
            </a:r>
            <a:r>
              <a:rPr lang="en-GB" sz="2400" b="1" u="sng" dirty="0"/>
              <a:t>predictable, reflects usage</a:t>
            </a:r>
          </a:p>
          <a:p>
            <a:pPr marL="685800" indent="-350838">
              <a:lnSpc>
                <a:spcPct val="100000"/>
              </a:lnSpc>
              <a:spcBef>
                <a:spcPts val="1200"/>
              </a:spcBef>
              <a:spcAft>
                <a:spcPts val="600"/>
              </a:spcAft>
              <a:buFont typeface="Wingdings" charset="2"/>
              <a:buChar char="Ø"/>
            </a:pPr>
            <a:r>
              <a:rPr lang="en-GB" sz="2400" dirty="0">
                <a:solidFill>
                  <a:srgbClr val="FCFEA8"/>
                </a:solidFill>
              </a:rPr>
              <a:t>AmpC mutants in cephalosporin R</a:t>
            </a:r>
            <a:r>
              <a:rPr lang="en-GB" sz="2400" baseline="-25000" dirty="0">
                <a:solidFill>
                  <a:srgbClr val="FCFEA8"/>
                </a:solidFill>
              </a:rPr>
              <a:t>x</a:t>
            </a:r>
            <a:r>
              <a:rPr lang="en-GB" sz="2400" dirty="0">
                <a:solidFill>
                  <a:srgbClr val="FCFEA8"/>
                </a:solidFill>
              </a:rPr>
              <a:t> of </a:t>
            </a:r>
            <a:r>
              <a:rPr lang="en-GB" sz="2400" i="1" dirty="0">
                <a:solidFill>
                  <a:srgbClr val="FCFEA8"/>
                </a:solidFill>
              </a:rPr>
              <a:t>Enterobacter </a:t>
            </a:r>
            <a:r>
              <a:rPr lang="en-GB" sz="2400" dirty="0">
                <a:solidFill>
                  <a:srgbClr val="FCFEA8"/>
                </a:solidFill>
              </a:rPr>
              <a:t>infection</a:t>
            </a:r>
          </a:p>
          <a:p>
            <a:pPr marL="685800" indent="-350838">
              <a:lnSpc>
                <a:spcPct val="100000"/>
              </a:lnSpc>
              <a:spcBef>
                <a:spcPts val="1200"/>
              </a:spcBef>
              <a:spcAft>
                <a:spcPts val="600"/>
              </a:spcAft>
              <a:buFont typeface="Wingdings" charset="2"/>
              <a:buChar char="Ø"/>
            </a:pPr>
            <a:r>
              <a:rPr lang="en-GB" sz="2400" dirty="0">
                <a:solidFill>
                  <a:srgbClr val="FCFEA8"/>
                </a:solidFill>
              </a:rPr>
              <a:t>Imipenem R</a:t>
            </a:r>
            <a:r>
              <a:rPr lang="en-GB" sz="2400" baseline="-25000" dirty="0">
                <a:solidFill>
                  <a:srgbClr val="FCFEA8"/>
                </a:solidFill>
              </a:rPr>
              <a:t>x</a:t>
            </a:r>
            <a:r>
              <a:rPr lang="en-GB" sz="2400" dirty="0">
                <a:solidFill>
                  <a:srgbClr val="FCFEA8"/>
                </a:solidFill>
              </a:rPr>
              <a:t> of </a:t>
            </a:r>
            <a:r>
              <a:rPr lang="en-GB" sz="2400" i="1" dirty="0">
                <a:solidFill>
                  <a:srgbClr val="FCFEA8"/>
                </a:solidFill>
              </a:rPr>
              <a:t>P. aeruginosa </a:t>
            </a:r>
            <a:r>
              <a:rPr lang="en-GB" sz="2400" dirty="0">
                <a:solidFill>
                  <a:srgbClr val="FCFEA8"/>
                </a:solidFill>
              </a:rPr>
              <a:t>infection</a:t>
            </a:r>
          </a:p>
          <a:p>
            <a:pPr marL="457200" indent="-457200">
              <a:lnSpc>
                <a:spcPct val="100000"/>
              </a:lnSpc>
              <a:spcBef>
                <a:spcPts val="1200"/>
              </a:spcBef>
              <a:spcAft>
                <a:spcPts val="600"/>
              </a:spcAft>
              <a:buFont typeface="Arial"/>
              <a:buChar char="•"/>
            </a:pPr>
            <a:r>
              <a:rPr lang="en-GB" sz="2400" dirty="0"/>
              <a:t>Escape of new genes to mobile DNA; </a:t>
            </a:r>
            <a:r>
              <a:rPr lang="en-GB" sz="2400" b="1" u="sng" dirty="0"/>
              <a:t>unpredictable</a:t>
            </a:r>
          </a:p>
          <a:p>
            <a:pPr marL="685800" indent="-350838">
              <a:lnSpc>
                <a:spcPct val="100000"/>
              </a:lnSpc>
              <a:spcBef>
                <a:spcPts val="1200"/>
              </a:spcBef>
              <a:spcAft>
                <a:spcPts val="600"/>
              </a:spcAft>
              <a:buFont typeface="Wingdings" charset="2"/>
              <a:buChar char="Ø"/>
            </a:pPr>
            <a:r>
              <a:rPr lang="en-GB" sz="2400" dirty="0">
                <a:solidFill>
                  <a:srgbClr val="FCFEA8"/>
                </a:solidFill>
              </a:rPr>
              <a:t>Black swan events</a:t>
            </a:r>
          </a:p>
          <a:p>
            <a:pPr marL="685800" indent="-350838">
              <a:lnSpc>
                <a:spcPct val="100000"/>
              </a:lnSpc>
              <a:spcBef>
                <a:spcPts val="1200"/>
              </a:spcBef>
              <a:spcAft>
                <a:spcPts val="600"/>
              </a:spcAft>
              <a:buFont typeface="Wingdings" charset="2"/>
              <a:buChar char="Ø"/>
            </a:pPr>
            <a:r>
              <a:rPr lang="en-GB" sz="2400" dirty="0">
                <a:solidFill>
                  <a:srgbClr val="FCFEA8"/>
                </a:solidFill>
              </a:rPr>
              <a:t>Occasional massive shifts– if the ‘new’ mobile gene spread or associates with ‘fit’ </a:t>
            </a:r>
            <a:r>
              <a:rPr lang="en-GB" sz="2400" dirty="0" err="1">
                <a:solidFill>
                  <a:srgbClr val="FCFEA8"/>
                </a:solidFill>
              </a:rPr>
              <a:t>clone(s</a:t>
            </a:r>
            <a:r>
              <a:rPr lang="en-GB" sz="2400" dirty="0">
                <a:solidFill>
                  <a:srgbClr val="FCFEA8"/>
                </a:solidFill>
              </a:rPr>
              <a:t>)</a:t>
            </a:r>
          </a:p>
          <a:p>
            <a:pPr>
              <a:lnSpc>
                <a:spcPct val="100000"/>
              </a:lnSpc>
              <a:spcBef>
                <a:spcPts val="1200"/>
              </a:spcBef>
              <a:spcAft>
                <a:spcPts val="600"/>
              </a:spcAft>
            </a:pPr>
            <a:r>
              <a:rPr lang="en-GB" sz="2400" dirty="0"/>
              <a:t> </a:t>
            </a:r>
          </a:p>
          <a:p>
            <a:pPr>
              <a:lnSpc>
                <a:spcPct val="100000"/>
              </a:lnSpc>
              <a:spcBef>
                <a:spcPts val="1200"/>
              </a:spcBef>
              <a:spcAft>
                <a:spcPts val="600"/>
              </a:spcAft>
            </a:pPr>
            <a:endParaRPr lang="en-GB" sz="2400" dirty="0"/>
          </a:p>
        </p:txBody>
      </p:sp>
    </p:spTree>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
      <a:dk1>
        <a:srgbClr val="ACA095"/>
      </a:dk1>
      <a:lt1>
        <a:srgbClr val="FFFFFF"/>
      </a:lt1>
      <a:dk2>
        <a:srgbClr val="004C67"/>
      </a:dk2>
      <a:lt2>
        <a:srgbClr val="808080"/>
      </a:lt2>
      <a:accent1>
        <a:srgbClr val="004C67"/>
      </a:accent1>
      <a:accent2>
        <a:srgbClr val="AB9F94"/>
      </a:accent2>
      <a:accent3>
        <a:srgbClr val="FFFFFF"/>
      </a:accent3>
      <a:accent4>
        <a:srgbClr val="92887E"/>
      </a:accent4>
      <a:accent5>
        <a:srgbClr val="AAB2B8"/>
      </a:accent5>
      <a:accent6>
        <a:srgbClr val="9B9086"/>
      </a:accent6>
      <a:hlink>
        <a:srgbClr val="FFA023"/>
      </a:hlink>
      <a:folHlink>
        <a:srgbClr val="605B4D"/>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ACA095"/>
        </a:dk1>
        <a:lt1>
          <a:srgbClr val="FFFFFF"/>
        </a:lt1>
        <a:dk2>
          <a:srgbClr val="004C67"/>
        </a:dk2>
        <a:lt2>
          <a:srgbClr val="808080"/>
        </a:lt2>
        <a:accent1>
          <a:srgbClr val="004C67"/>
        </a:accent1>
        <a:accent2>
          <a:srgbClr val="AB9F94"/>
        </a:accent2>
        <a:accent3>
          <a:srgbClr val="FFFFFF"/>
        </a:accent3>
        <a:accent4>
          <a:srgbClr val="92887E"/>
        </a:accent4>
        <a:accent5>
          <a:srgbClr val="AAB2B8"/>
        </a:accent5>
        <a:accent6>
          <a:srgbClr val="9B9086"/>
        </a:accent6>
        <a:hlink>
          <a:srgbClr val="AB9F94"/>
        </a:hlink>
        <a:folHlink>
          <a:srgbClr val="AB9F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0.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1.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2.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3.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4.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5.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6.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7.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8.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19.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0.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1.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2.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3.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4.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5.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6.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7.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8.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29.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0.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1.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2.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3.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4.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5.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6.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37.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4.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5.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6.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7.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8.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ppt/theme/themeOverride9.xml><?xml version="1.0" encoding="utf-8"?>
<a:themeOverride xmlns:a="http://schemas.openxmlformats.org/drawingml/2006/main">
  <a:clrScheme name="">
    <a:dk1>
      <a:srgbClr val="808080"/>
    </a:dk1>
    <a:lt1>
      <a:srgbClr val="ACA095"/>
    </a:lt1>
    <a:dk2>
      <a:srgbClr val="004C67"/>
    </a:dk2>
    <a:lt2>
      <a:srgbClr val="FFFFFF"/>
    </a:lt2>
    <a:accent1>
      <a:srgbClr val="FFFFFF"/>
    </a:accent1>
    <a:accent2>
      <a:srgbClr val="AB9F94"/>
    </a:accent2>
    <a:accent3>
      <a:srgbClr val="AAB2B8"/>
    </a:accent3>
    <a:accent4>
      <a:srgbClr val="92887E"/>
    </a:accent4>
    <a:accent5>
      <a:srgbClr val="FFFFFF"/>
    </a:accent5>
    <a:accent6>
      <a:srgbClr val="9B9086"/>
    </a:accent6>
    <a:hlink>
      <a:srgbClr val="FFA023"/>
    </a:hlink>
    <a:folHlink>
      <a:srgbClr val="605B4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993BB07195D47AEB44C23583CB3E8" ma:contentTypeVersion="0" ma:contentTypeDescription="Create a new document." ma:contentTypeScope="" ma:versionID="0ea8e0688c19a959d66b8db79da4130c">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A3190-AF10-4750-9AD7-8DCCC4643237}">
  <ds:schemaRefs>
    <ds:schemaRef ds:uri="http://schemas.microsoft.com/sharepoint/v3/contenttype/forms"/>
  </ds:schemaRefs>
</ds:datastoreItem>
</file>

<file path=customXml/itemProps2.xml><?xml version="1.0" encoding="utf-8"?>
<ds:datastoreItem xmlns:ds="http://schemas.openxmlformats.org/officeDocument/2006/customXml" ds:itemID="{844247D1-D47B-4605-AAE1-986DECB6D7C5}">
  <ds:schemaRefs>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6DB7CCB7-7632-4BBD-9328-38C870288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5175</TotalTime>
  <Words>2549</Words>
  <Application>Microsoft Office PowerPoint</Application>
  <PresentationFormat>On-screen Show (4:3)</PresentationFormat>
  <Paragraphs>463</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Symbol</vt:lpstr>
      <vt:lpstr>Wingdings</vt:lpstr>
      <vt:lpstr>Blank Presentation</vt:lpstr>
      <vt:lpstr>Preparing for the black swans of resistance</vt:lpstr>
      <vt:lpstr>Disclosures</vt:lpstr>
      <vt:lpstr>And occasionally I’m asked to foretell the future</vt:lpstr>
      <vt:lpstr>Carbapenemase producing Enterobacteria referred to PHE </vt:lpstr>
      <vt:lpstr>Deaths due to antimicrobial resistance by 2050</vt:lpstr>
      <vt:lpstr>Black Swans</vt:lpstr>
      <vt:lpstr>Jesse Livermore, Bethlehem Steel, &amp; the Lusitania Break, 1915</vt:lpstr>
      <vt:lpstr>Long-Term Capital Management</vt:lpstr>
      <vt:lpstr>How bacterial evolution proceeds</vt:lpstr>
      <vt:lpstr>Gene escapes that changed the rules</vt:lpstr>
      <vt:lpstr>3-gen ceph resistance in bloodstream E. coli, PHE</vt:lpstr>
      <vt:lpstr>More black swans over 40 years</vt:lpstr>
      <vt:lpstr>Black swans that’ve bitten me</vt:lpstr>
      <vt:lpstr>We rationalise what did happen; but history could have unfolded differently</vt:lpstr>
      <vt:lpstr>What can we expect next</vt:lpstr>
      <vt:lpstr>MICs (mg/L) CAZ-AVI- blaKPC mutants: avibactam combinations  </vt:lpstr>
      <vt:lpstr>Ceftazidime-avibactam vs. Carbapenem-R Enterobacteriaceae</vt:lpstr>
      <vt:lpstr>AmpC changes selected in ceftolozane/tazo Rx</vt:lpstr>
      <vt:lpstr>Screening 480 soil streptomycetes</vt:lpstr>
      <vt:lpstr>Glycosylation of telithromycin by a soil streptomycete</vt:lpstr>
      <vt:lpstr>PowerPoint Presentation</vt:lpstr>
      <vt:lpstr>PowerPoint Presentation</vt:lpstr>
      <vt:lpstr>Altered, transferable PBP3…</vt:lpstr>
      <vt:lpstr>UK ref lab sees 1-3 Klebsiella per week like this</vt:lpstr>
      <vt:lpstr>O’Neill Commission – key recommendations on resistance</vt:lpstr>
      <vt:lpstr>Which ‘winner’ would you pick?</vt:lpstr>
      <vt:lpstr>Which answer to the ‘MBL threat’ would you reward?</vt:lpstr>
      <vt:lpstr>In a world of change</vt:lpstr>
      <vt:lpstr>Picking avibactam’s partner: ceftazidime or cefepime? </vt:lpstr>
      <vt:lpstr>Was ceftazidime the right partner choice?</vt:lpstr>
      <vt:lpstr>‘Was ceftazidime the right partner’  = WRONG QUESTION</vt:lpstr>
      <vt:lpstr>A better model for b-lactamase inhibitors?</vt:lpstr>
      <vt:lpstr>Vancomycin &amp; colistin</vt:lpstr>
      <vt:lpstr>PowerPoint Presentation</vt:lpstr>
      <vt:lpstr>Agents that go nowhere for years</vt:lpstr>
      <vt:lpstr>Arab proverb: He who predicts the future lies, even if he tells the truth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Livermore</dc:creator>
  <cp:lastModifiedBy>Ramcharan, Natascha</cp:lastModifiedBy>
  <cp:revision>174</cp:revision>
  <cp:lastPrinted>2019-08-12T16:29:52Z</cp:lastPrinted>
  <dcterms:created xsi:type="dcterms:W3CDTF">2018-12-15T09:53:19Z</dcterms:created>
  <dcterms:modified xsi:type="dcterms:W3CDTF">2019-12-20T08:42:30Z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0x010100041993BB07195D47AEB44C23583CB3E8</vt:lpwstr>
  </property>
</Properties>
</file>